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60" r:id="rId6"/>
    <p:sldId id="258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0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6900" autoAdjust="0"/>
  </p:normalViewPr>
  <p:slideViewPr>
    <p:cSldViewPr snapToGrid="0">
      <p:cViewPr varScale="1">
        <p:scale>
          <a:sx n="83" d="100"/>
          <a:sy n="83" d="100"/>
        </p:scale>
        <p:origin x="4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263AD-E28D-48BD-988B-74431C7CDFDD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9D5D94-6A8F-4A54-9231-DF1142A657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490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429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801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67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2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479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624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115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9704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996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440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799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3693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9D5D94-6A8F-4A54-9231-DF1142A6571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000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C5880F09-F78F-455D-9B2D-D60DFD1BFB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6E56AE-996A-45AE-A170-7B04398763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191" y="2716619"/>
            <a:ext cx="9144000" cy="238760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05589B-A047-49CD-A36A-618CAF08A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7191" y="1860696"/>
            <a:ext cx="9144000" cy="653903"/>
          </a:xfrm>
        </p:spPr>
        <p:txBody>
          <a:bodyPr anchor="b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358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9A18-FAE7-4029-BDF5-212A378AB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32EC6-0EB8-4646-8CC8-0DDFA7FBD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3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DF082-814E-49AB-ABB1-9884E7B99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6AF00-CAC6-45F4-916E-5DCD3A8AF9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BE35D4-EBBA-42F6-8872-18F38F178C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009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73C04-D2FC-438E-AA8A-6BD62BAAB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17652F-9455-4E1B-B175-C7175BB511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4CE65-6F19-49C9-B06B-EFE6A934B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F0557D-DB92-4B1D-B3F0-5D00C4D761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89E976-4DAD-4ED3-8DD6-212AA185CD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15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outdoor&#10;&#10;Description automatically generated">
            <a:extLst>
              <a:ext uri="{FF2B5EF4-FFF2-40B4-BE49-F238E27FC236}">
                <a16:creationId xmlns:a16="http://schemas.microsoft.com/office/drawing/2014/main" id="{9F920362-648C-4B26-AD46-E2ECF2E73E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D90CD-3C79-4E26-852A-22666800D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610" y="134145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924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44C1541-F508-4987-A7A7-8A913AF28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98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3F4B6E-E0F7-4EA2-8132-50AED8FC6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CD59BF-47BA-48ED-9DFE-24F30D905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006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1D3058"/>
          </a:solidFill>
          <a:latin typeface="Inter" panose="02000503000000020004" pitchFamily="2" charset="0"/>
          <a:ea typeface="Inter" panose="02000503000000020004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05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05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05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05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05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technicaladvice@leeaint.com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BC42-93CF-4C86-AE55-5367A5A0FD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Impact of the revision of the EU Machinery Directive 2006/42/EC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28F48A-4AED-43C3-8A8C-E35160460D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Benjamin Dobbs CEng </a:t>
            </a:r>
            <a:r>
              <a:rPr lang="en-GB" dirty="0" err="1"/>
              <a:t>MIMechE</a:t>
            </a:r>
            <a:r>
              <a:rPr lang="en-GB" dirty="0"/>
              <a:t> MSc BEng (hons) </a:t>
            </a:r>
          </a:p>
        </p:txBody>
      </p:sp>
    </p:spTree>
    <p:extLst>
      <p:ext uri="{BB962C8B-B14F-4D97-AF65-F5344CB8AC3E}">
        <p14:creationId xmlns:p14="http://schemas.microsoft.com/office/powerpoint/2010/main" val="726119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180EE-480A-4C19-9B4B-2446509E0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156" y="360148"/>
            <a:ext cx="10515600" cy="1325563"/>
          </a:xfrm>
        </p:spPr>
        <p:txBody>
          <a:bodyPr/>
          <a:lstStyle/>
          <a:p>
            <a:r>
              <a:rPr lang="en-GB" dirty="0"/>
              <a:t>Machinery Regulation Proposal.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03FE4-E557-4834-B966-EDE30B8CF48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77156" y="1253331"/>
            <a:ext cx="10515600" cy="4351337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  <a:p>
            <a:r>
              <a:rPr lang="en-GB" dirty="0">
                <a:solidFill>
                  <a:schemeClr val="bg2"/>
                </a:solidFill>
              </a:rPr>
              <a:t>The Machinery Directive will become Machinery regulation.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All EU member states will adopt the regulation. 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Standardization of the essential health and safety requirements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Primary focus to address new risks from emerging technologies 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Complexities of managing connect machines.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New technological developments have revealed safety gaps in current directive.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endParaRPr lang="en-GB" dirty="0">
              <a:solidFill>
                <a:schemeClr val="bg2"/>
              </a:solidFill>
            </a:endParaRPr>
          </a:p>
          <a:p>
            <a:endParaRPr lang="en-GB" dirty="0">
              <a:solidFill>
                <a:schemeClr val="bg2"/>
              </a:solidFill>
            </a:endParaRPr>
          </a:p>
          <a:p>
            <a:endParaRPr lang="en-GB" dirty="0">
              <a:solidFill>
                <a:schemeClr val="bg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15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740D-BB3F-4AFC-8CCA-E97340EF5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" y="710375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Summary of proposed key additions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F2B252F-5119-AB59-1682-6FC9A4EC8EA5}"/>
              </a:ext>
            </a:extLst>
          </p:cNvPr>
          <p:cNvSpPr txBox="1">
            <a:spLocks/>
          </p:cNvSpPr>
          <p:nvPr/>
        </p:nvSpPr>
        <p:spPr>
          <a:xfrm>
            <a:off x="838200" y="1535694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Ensuring safe use of artificial intelligence systems in machines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Legally clarify some current provisions and standardize the regulations.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Allowing and encouraging the use of digital formats for accompanying documentation of the machine.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006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740D-BB3F-4AFC-8CCA-E97340EF5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Who is the machinery regulation aimed at?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F2B252F-5119-AB59-1682-6FC9A4EC8EA5}"/>
              </a:ext>
            </a:extLst>
          </p:cNvPr>
          <p:cNvSpPr txBox="1">
            <a:spLocks/>
          </p:cNvSpPr>
          <p:nvPr/>
        </p:nvSpPr>
        <p:spPr>
          <a:xfrm>
            <a:off x="838200" y="1535694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Anyone who places; 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2"/>
                </a:solidFill>
              </a:rPr>
              <a:t>    Machines (partial or not), </a:t>
            </a:r>
            <a:r>
              <a:rPr lang="en-GB" dirty="0" err="1">
                <a:solidFill>
                  <a:schemeClr val="bg2"/>
                </a:solidFill>
              </a:rPr>
              <a:t>e.g</a:t>
            </a:r>
            <a:r>
              <a:rPr lang="en-GB" dirty="0">
                <a:solidFill>
                  <a:schemeClr val="bg2"/>
                </a:solidFill>
              </a:rPr>
              <a:t> Cranes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2"/>
                </a:solidFill>
              </a:rPr>
              <a:t>    Safety components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2"/>
                </a:solidFill>
              </a:rPr>
              <a:t>    Removable mechanical transmission devices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2"/>
                </a:solidFill>
              </a:rPr>
              <a:t>    All lifting accessories</a:t>
            </a:r>
          </a:p>
          <a:p>
            <a:pPr marL="457200" lvl="1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pPr marL="457200" lvl="1" indent="0">
              <a:buNone/>
            </a:pPr>
            <a:r>
              <a:rPr lang="en-GB" dirty="0">
                <a:solidFill>
                  <a:schemeClr val="bg2"/>
                </a:solidFill>
              </a:rPr>
              <a:t>On the EU market. </a:t>
            </a:r>
          </a:p>
          <a:p>
            <a:pPr marL="0" indent="0">
              <a:buNone/>
            </a:pPr>
            <a:r>
              <a:rPr lang="en-GB" dirty="0">
                <a:solidFill>
                  <a:schemeClr val="bg2"/>
                </a:solidFill>
              </a:rPr>
              <a:t>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34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041B6-9FB5-4489-8C36-7C76469B9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05" y="415904"/>
            <a:ext cx="10515600" cy="1325563"/>
          </a:xfrm>
        </p:spPr>
        <p:txBody>
          <a:bodyPr/>
          <a:lstStyle/>
          <a:p>
            <a:r>
              <a:rPr lang="en-GB" dirty="0"/>
              <a:t>Risk-assessment remains mandatory for all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A0572-1A7A-09CB-9359-A4653F9D2401}"/>
              </a:ext>
            </a:extLst>
          </p:cNvPr>
          <p:cNvSpPr txBox="1">
            <a:spLocks/>
          </p:cNvSpPr>
          <p:nvPr/>
        </p:nvSpPr>
        <p:spPr>
          <a:xfrm>
            <a:off x="838200" y="1535694"/>
            <a:ext cx="10515600" cy="435133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Risk-assessment to define the safety requirements.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Risk assessment identifies hazards and risk factors that have potential to cause harm.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Risk-assessment used to eliminate hazards or limit them where they cannot be avoided.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For high risk machinery, i.e. people carrying equipment, </a:t>
            </a:r>
            <a:r>
              <a:rPr lang="en-GB" b="1" dirty="0">
                <a:solidFill>
                  <a:schemeClr val="bg2"/>
                </a:solidFill>
              </a:rPr>
              <a:t>third party notified body approval becomes mandatory.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622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60433-9E2F-B625-6065-2EFB895E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458" y="560869"/>
            <a:ext cx="10515600" cy="1325563"/>
          </a:xfrm>
        </p:spPr>
        <p:txBody>
          <a:bodyPr/>
          <a:lstStyle/>
          <a:p>
            <a:r>
              <a:rPr lang="en-GB" dirty="0"/>
              <a:t>Problems with mandatory notified body approval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C0D7E-BB70-F5C8-7305-8BE203A5BFAB}"/>
              </a:ext>
            </a:extLst>
          </p:cNvPr>
          <p:cNvSpPr txBox="1">
            <a:spLocks/>
          </p:cNvSpPr>
          <p:nvPr/>
        </p:nvSpPr>
        <p:spPr>
          <a:xfrm>
            <a:off x="838200" y="2171314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Third party certified machines are not safer or of better quality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Undermines the standardization system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Does not support SMEs</a:t>
            </a:r>
          </a:p>
          <a:p>
            <a:endParaRPr lang="en-GB" b="1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Delays time to market.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089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9C3F6-8DCC-959A-57DD-F0E585063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551" y="538567"/>
            <a:ext cx="10515600" cy="1325563"/>
          </a:xfrm>
        </p:spPr>
        <p:txBody>
          <a:bodyPr/>
          <a:lstStyle/>
          <a:p>
            <a:r>
              <a:rPr lang="en-GB" dirty="0"/>
              <a:t>Responsibilities of designers and manufacturers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F6B4D-6C22-B18C-79DF-909D163E33FC}"/>
              </a:ext>
            </a:extLst>
          </p:cNvPr>
          <p:cNvSpPr txBox="1">
            <a:spLocks/>
          </p:cNvSpPr>
          <p:nvPr/>
        </p:nvSpPr>
        <p:spPr>
          <a:xfrm>
            <a:off x="715537" y="1669510"/>
            <a:ext cx="10515600" cy="435133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European declaration of conformity required for each machine.</a:t>
            </a:r>
          </a:p>
          <a:p>
            <a:pPr marL="0" indent="0">
              <a:buNone/>
            </a:pPr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Declaration consists of a series of documents certifying the product against the standards required.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Manufacturers always obliged to ensure they have carried out the risk assessments. </a:t>
            </a:r>
          </a:p>
          <a:p>
            <a:endParaRPr lang="en-GB" b="1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Modifiers of machinery on the market must comply with all obligations envisaged.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031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9AEC0-EBB6-930B-E2D5-6B47818D4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946" y="505114"/>
            <a:ext cx="10515600" cy="1325563"/>
          </a:xfrm>
        </p:spPr>
        <p:txBody>
          <a:bodyPr/>
          <a:lstStyle/>
          <a:p>
            <a:r>
              <a:rPr lang="en-GB" dirty="0"/>
              <a:t>Responsibilities of importers and distributors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69D9D4-821E-AAC9-1707-37617C34293C}"/>
              </a:ext>
            </a:extLst>
          </p:cNvPr>
          <p:cNvSpPr txBox="1">
            <a:spLocks/>
          </p:cNvSpPr>
          <p:nvPr/>
        </p:nvSpPr>
        <p:spPr>
          <a:xfrm>
            <a:off x="838200" y="1747568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Importers are those who purchase a machine and place it on a specific market different from the one in which it originates.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Importers is obliged to check all the health and safety requirements of the Machinery Regulation.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Importers sample test machinery and take measures to resolve issues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94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044DB-7845-E971-502C-F51E8C932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458" y="422005"/>
            <a:ext cx="10515600" cy="1325563"/>
          </a:xfrm>
        </p:spPr>
        <p:txBody>
          <a:bodyPr/>
          <a:lstStyle/>
          <a:p>
            <a:r>
              <a:rPr lang="en-GB" dirty="0"/>
              <a:t>Responsibilities of importers and distributors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82DF-EE0C-0CB5-8375-A96D4C81B5C8}"/>
              </a:ext>
            </a:extLst>
          </p:cNvPr>
          <p:cNvSpPr txBox="1">
            <a:spLocks/>
          </p:cNvSpPr>
          <p:nvPr/>
        </p:nvSpPr>
        <p:spPr>
          <a:xfrm>
            <a:off x="838200" y="1747568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Distributors deal with the resale of the machine.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Distributors are obliged to check that machinery has EU certification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Distributors shall ensure that the machine is accompanied by all documentation supplied by the importer or manufacturer. 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Ensure safety is not compromised by transportation or storage.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3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420AE-CA5B-2C52-E14B-4E1CAF3B9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956" y="256480"/>
            <a:ext cx="11846312" cy="1563048"/>
          </a:xfrm>
        </p:spPr>
        <p:txBody>
          <a:bodyPr>
            <a:normAutofit/>
          </a:bodyPr>
          <a:lstStyle/>
          <a:p>
            <a:r>
              <a:rPr lang="en-GB" sz="3000" dirty="0"/>
              <a:t>Detailed summary of the specific provisions of the proposal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AEF44-F17E-E50A-6914-7B637A97E00C}"/>
              </a:ext>
            </a:extLst>
          </p:cNvPr>
          <p:cNvSpPr txBox="1">
            <a:spLocks/>
          </p:cNvSpPr>
          <p:nvPr/>
        </p:nvSpPr>
        <p:spPr>
          <a:xfrm>
            <a:off x="715537" y="1424184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Scope and definitions</a:t>
            </a:r>
          </a:p>
          <a:p>
            <a:r>
              <a:rPr lang="en-GB" dirty="0">
                <a:solidFill>
                  <a:schemeClr val="bg2"/>
                </a:solidFill>
              </a:rPr>
              <a:t>Exclusions – low voltage directive / radio equipment</a:t>
            </a:r>
          </a:p>
          <a:p>
            <a:r>
              <a:rPr lang="en-GB" dirty="0">
                <a:solidFill>
                  <a:schemeClr val="bg2"/>
                </a:solidFill>
              </a:rPr>
              <a:t>High risk equipment</a:t>
            </a:r>
          </a:p>
          <a:p>
            <a:r>
              <a:rPr lang="en-GB" dirty="0">
                <a:solidFill>
                  <a:schemeClr val="bg2"/>
                </a:solidFill>
              </a:rPr>
              <a:t>Obligations of economic operators</a:t>
            </a:r>
          </a:p>
          <a:p>
            <a:r>
              <a:rPr lang="en-GB" dirty="0">
                <a:solidFill>
                  <a:schemeClr val="bg2"/>
                </a:solidFill>
              </a:rPr>
              <a:t>Presumption of conformity</a:t>
            </a:r>
          </a:p>
          <a:p>
            <a:r>
              <a:rPr lang="en-GB" dirty="0">
                <a:solidFill>
                  <a:schemeClr val="bg2"/>
                </a:solidFill>
              </a:rPr>
              <a:t>Conformity assessment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Essential health and safety requirements.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687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7725D-925E-C001-9553-9E73C9A96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703" y="516265"/>
            <a:ext cx="10515600" cy="1325563"/>
          </a:xfrm>
        </p:spPr>
        <p:txBody>
          <a:bodyPr/>
          <a:lstStyle/>
          <a:p>
            <a:r>
              <a:rPr lang="en-GB" dirty="0"/>
              <a:t>Changes to EHSRs affecting lifting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33BFA-A0DA-62DA-D1D9-621B4CDC45EB}"/>
              </a:ext>
            </a:extLst>
          </p:cNvPr>
          <p:cNvSpPr txBox="1">
            <a:spLocks/>
          </p:cNvSpPr>
          <p:nvPr/>
        </p:nvSpPr>
        <p:spPr>
          <a:xfrm>
            <a:off x="1161586" y="1990397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D305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Principles of safety integration</a:t>
            </a:r>
          </a:p>
          <a:p>
            <a:r>
              <a:rPr lang="en-GB" dirty="0">
                <a:solidFill>
                  <a:schemeClr val="bg2"/>
                </a:solidFill>
              </a:rPr>
              <a:t>Protection against corruption </a:t>
            </a:r>
          </a:p>
          <a:p>
            <a:r>
              <a:rPr lang="en-GB" dirty="0">
                <a:solidFill>
                  <a:schemeClr val="bg2"/>
                </a:solidFill>
              </a:rPr>
              <a:t>Control system design </a:t>
            </a:r>
          </a:p>
          <a:p>
            <a:r>
              <a:rPr lang="en-GB" dirty="0">
                <a:solidFill>
                  <a:schemeClr val="bg2"/>
                </a:solidFill>
              </a:rPr>
              <a:t>Maintenance  </a:t>
            </a:r>
          </a:p>
          <a:p>
            <a:r>
              <a:rPr lang="en-GB" dirty="0">
                <a:solidFill>
                  <a:schemeClr val="bg2"/>
                </a:solidFill>
              </a:rPr>
              <a:t>Instructions for use</a:t>
            </a:r>
          </a:p>
          <a:p>
            <a:r>
              <a:rPr lang="en-GB" dirty="0">
                <a:solidFill>
                  <a:schemeClr val="bg2"/>
                </a:solidFill>
              </a:rPr>
              <a:t>Risk of contact with overhead power lines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673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8AF78-020D-D7C1-DAC4-872861838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will Machinery regulation come into force?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0CE797B-283C-91B9-9B8F-DE9FC2E86669}"/>
              </a:ext>
            </a:extLst>
          </p:cNvPr>
          <p:cNvSpPr txBox="1">
            <a:spLocks/>
          </p:cNvSpPr>
          <p:nvPr/>
        </p:nvSpPr>
        <p:spPr>
          <a:xfrm>
            <a:off x="710610" y="286542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j-cs"/>
              </a:defRPr>
            </a:lvl1pPr>
          </a:lstStyle>
          <a:p>
            <a:r>
              <a:rPr lang="en-GB" dirty="0"/>
              <a:t>How will this affect the UK?</a:t>
            </a:r>
          </a:p>
        </p:txBody>
      </p:sp>
    </p:spTree>
    <p:extLst>
      <p:ext uri="{BB962C8B-B14F-4D97-AF65-F5344CB8AC3E}">
        <p14:creationId xmlns:p14="http://schemas.microsoft.com/office/powerpoint/2010/main" val="4080506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CECB0-9684-ECA6-5239-304BE2CA4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9A47FA6-8AE5-58FC-4457-BB0819DCF9C0}"/>
              </a:ext>
            </a:extLst>
          </p:cNvPr>
          <p:cNvSpPr txBox="1">
            <a:spLocks/>
          </p:cNvSpPr>
          <p:nvPr/>
        </p:nvSpPr>
        <p:spPr>
          <a:xfrm>
            <a:off x="1676400" y="266701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j-cs"/>
              </a:defRPr>
            </a:lvl1pPr>
          </a:lstStyle>
          <a:p>
            <a:r>
              <a:rPr lang="en-GB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technicaladvice@leeaint.com</a:t>
            </a:r>
            <a:r>
              <a:rPr lang="en-GB" dirty="0">
                <a:solidFill>
                  <a:srgbClr val="00B0F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4978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EEA">
      <a:dk1>
        <a:srgbClr val="1D3058"/>
      </a:dk1>
      <a:lt1>
        <a:srgbClr val="FFFFFF"/>
      </a:lt1>
      <a:dk2>
        <a:srgbClr val="1D3058"/>
      </a:dk2>
      <a:lt2>
        <a:srgbClr val="FFFFFF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1D3058"/>
      </a:hlink>
      <a:folHlink>
        <a:srgbClr val="F2F2F2"/>
      </a:folHlink>
    </a:clrScheme>
    <a:fontScheme name="LEEA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31F5D588A7564A8E03D38E8AF555DA" ma:contentTypeVersion="13" ma:contentTypeDescription="Create a new document." ma:contentTypeScope="" ma:versionID="c529d03a180c44003cbeabf577bb74ae">
  <xsd:schema xmlns:xsd="http://www.w3.org/2001/XMLSchema" xmlns:xs="http://www.w3.org/2001/XMLSchema" xmlns:p="http://schemas.microsoft.com/office/2006/metadata/properties" xmlns:ns2="9d3b7df0-cfc2-46ce-83d1-dfc20ca2fd77" xmlns:ns3="b9c6fcaf-c931-4068-bd85-9bda53a23792" targetNamespace="http://schemas.microsoft.com/office/2006/metadata/properties" ma:root="true" ma:fieldsID="2e84523806737812590883ef826011d0" ns2:_="" ns3:_="">
    <xsd:import namespace="9d3b7df0-cfc2-46ce-83d1-dfc20ca2fd77"/>
    <xsd:import namespace="b9c6fcaf-c931-4068-bd85-9bda53a2379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3b7df0-cfc2-46ce-83d1-dfc20ca2fd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c6fcaf-c931-4068-bd85-9bda53a2379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44F0EF-C904-4646-949C-E35E1F937C9B}">
  <ds:schemaRefs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http://www.w3.org/XML/1998/namespace"/>
    <ds:schemaRef ds:uri="b9c6fcaf-c931-4068-bd85-9bda53a23792"/>
    <ds:schemaRef ds:uri="http://schemas.microsoft.com/office/infopath/2007/PartnerControls"/>
    <ds:schemaRef ds:uri="9d3b7df0-cfc2-46ce-83d1-dfc20ca2fd77"/>
  </ds:schemaRefs>
</ds:datastoreItem>
</file>

<file path=customXml/itemProps2.xml><?xml version="1.0" encoding="utf-8"?>
<ds:datastoreItem xmlns:ds="http://schemas.openxmlformats.org/officeDocument/2006/customXml" ds:itemID="{58BC545C-EDA0-4398-9D90-6E86823C76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909CBD-CDFD-430A-88B6-9BBBE312A2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3b7df0-cfc2-46ce-83d1-dfc20ca2fd77"/>
    <ds:schemaRef ds:uri="b9c6fcaf-c931-4068-bd85-9bda53a237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2466</TotalTime>
  <Words>510</Words>
  <Application>Microsoft Macintosh PowerPoint</Application>
  <PresentationFormat>Widescreen</PresentationFormat>
  <Paragraphs>107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Inter</vt:lpstr>
      <vt:lpstr>Wingdings</vt:lpstr>
      <vt:lpstr>Office Theme</vt:lpstr>
      <vt:lpstr>Impact of the revision of the EU Machinery Directive 2006/42/EC</vt:lpstr>
      <vt:lpstr>Machinery Regulation Proposal. </vt:lpstr>
      <vt:lpstr>Summary of proposed key additions</vt:lpstr>
      <vt:lpstr>Who is the machinery regulation aimed at?</vt:lpstr>
      <vt:lpstr>Risk-assessment remains mandatory for all machines</vt:lpstr>
      <vt:lpstr>Problems with mandatory notified body approval</vt:lpstr>
      <vt:lpstr>Responsibilities of designers and manufacturers</vt:lpstr>
      <vt:lpstr>Responsibilities of importers and distributors</vt:lpstr>
      <vt:lpstr>Responsibilities of importers and distributors</vt:lpstr>
      <vt:lpstr>Detailed summary of the specific provisions of the proposal</vt:lpstr>
      <vt:lpstr>Changes to EHSRs affecting lifting equipment</vt:lpstr>
      <vt:lpstr>When will Machinery regulation come into force?</vt:lpstr>
      <vt:lpstr>Any questions?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Rogers</dc:creator>
  <cp:lastModifiedBy>Microsoft Office User</cp:lastModifiedBy>
  <cp:revision>26</cp:revision>
  <dcterms:created xsi:type="dcterms:W3CDTF">2022-02-21T12:09:05Z</dcterms:created>
  <dcterms:modified xsi:type="dcterms:W3CDTF">2022-07-07T15:09:45Z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0x010100A631F5D588A7564A8E03D38E8AF555DA</vt:lpwstr>
  </property>
</Properties>
</file>