
<file path=[Content_Types].xml><?xml version="1.0" encoding="utf-8"?>
<Types xmlns="http://schemas.openxmlformats.org/package/2006/content-types">
  <Default Extension="png" ContentType="image/png"/>
  <Default Extension="jfif"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6" r:id="rId5"/>
    <p:sldMasterId id="2147483673" r:id="rId6"/>
    <p:sldMasterId id="2147483685" r:id="rId7"/>
  </p:sldMasterIdLst>
  <p:notesMasterIdLst>
    <p:notesMasterId r:id="rId54"/>
  </p:notesMasterIdLst>
  <p:sldIdLst>
    <p:sldId id="269" r:id="rId8"/>
    <p:sldId id="3749" r:id="rId9"/>
    <p:sldId id="257" r:id="rId10"/>
    <p:sldId id="256" r:id="rId11"/>
    <p:sldId id="530" r:id="rId12"/>
    <p:sldId id="331" r:id="rId13"/>
    <p:sldId id="531" r:id="rId14"/>
    <p:sldId id="533" r:id="rId15"/>
    <p:sldId id="532" r:id="rId16"/>
    <p:sldId id="297" r:id="rId17"/>
    <p:sldId id="534" r:id="rId18"/>
    <p:sldId id="536" r:id="rId19"/>
    <p:sldId id="535" r:id="rId20"/>
    <p:sldId id="537" r:id="rId21"/>
    <p:sldId id="3750" r:id="rId22"/>
    <p:sldId id="3753" r:id="rId23"/>
    <p:sldId id="260" r:id="rId24"/>
    <p:sldId id="258" r:id="rId25"/>
    <p:sldId id="3754" r:id="rId26"/>
    <p:sldId id="263" r:id="rId27"/>
    <p:sldId id="261" r:id="rId28"/>
    <p:sldId id="264" r:id="rId29"/>
    <p:sldId id="259" r:id="rId30"/>
    <p:sldId id="262" r:id="rId31"/>
    <p:sldId id="3751" r:id="rId32"/>
    <p:sldId id="3756" r:id="rId33"/>
    <p:sldId id="3757" r:id="rId34"/>
    <p:sldId id="3758" r:id="rId35"/>
    <p:sldId id="3759" r:id="rId36"/>
    <p:sldId id="3760" r:id="rId37"/>
    <p:sldId id="265" r:id="rId38"/>
    <p:sldId id="3762" r:id="rId39"/>
    <p:sldId id="3752" r:id="rId40"/>
    <p:sldId id="595" r:id="rId41"/>
    <p:sldId id="597" r:id="rId42"/>
    <p:sldId id="622" r:id="rId43"/>
    <p:sldId id="599" r:id="rId44"/>
    <p:sldId id="600" r:id="rId45"/>
    <p:sldId id="601" r:id="rId46"/>
    <p:sldId id="620" r:id="rId47"/>
    <p:sldId id="621" r:id="rId48"/>
    <p:sldId id="623" r:id="rId49"/>
    <p:sldId id="3763" r:id="rId50"/>
    <p:sldId id="3764" r:id="rId51"/>
    <p:sldId id="3765" r:id="rId52"/>
    <p:sldId id="3748"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D305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91" autoAdjust="0"/>
    <p:restoredTop sz="76900" autoAdjust="0"/>
  </p:normalViewPr>
  <p:slideViewPr>
    <p:cSldViewPr snapToGrid="0">
      <p:cViewPr varScale="1">
        <p:scale>
          <a:sx n="83" d="100"/>
          <a:sy n="83" d="100"/>
        </p:scale>
        <p:origin x="624" y="20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presProps" Target="pres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 Target="slides/slide12.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viewProps" Target="viewProp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theme" Target="theme/theme1.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B263AD-E28D-48BD-988B-74431C7CDFDD}" type="datetimeFigureOut">
              <a:rPr lang="en-GB" smtClean="0"/>
              <a:t>07/07/2022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9D5D94-6A8F-4A54-9231-DF1142A65718}" type="slidenum">
              <a:rPr lang="en-GB" smtClean="0"/>
              <a:t>‹#›</a:t>
            </a:fld>
            <a:endParaRPr lang="en-GB"/>
          </a:p>
        </p:txBody>
      </p:sp>
    </p:spTree>
    <p:extLst>
      <p:ext uri="{BB962C8B-B14F-4D97-AF65-F5344CB8AC3E}">
        <p14:creationId xmlns:p14="http://schemas.microsoft.com/office/powerpoint/2010/main" val="36224907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9D5D94-6A8F-4A54-9231-DF1142A65718}" type="slidenum">
              <a:rPr lang="en-GB" smtClean="0"/>
              <a:t>1</a:t>
            </a:fld>
            <a:endParaRPr lang="en-GB"/>
          </a:p>
        </p:txBody>
      </p:sp>
    </p:spTree>
    <p:extLst>
      <p:ext uri="{BB962C8B-B14F-4D97-AF65-F5344CB8AC3E}">
        <p14:creationId xmlns:p14="http://schemas.microsoft.com/office/powerpoint/2010/main" val="42557302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9D5D94-6A8F-4A54-9231-DF1142A65718}" type="slidenum">
              <a:rPr lang="en-GB" smtClean="0"/>
              <a:t>4</a:t>
            </a:fld>
            <a:endParaRPr lang="en-GB"/>
          </a:p>
        </p:txBody>
      </p:sp>
    </p:spTree>
    <p:extLst>
      <p:ext uri="{BB962C8B-B14F-4D97-AF65-F5344CB8AC3E}">
        <p14:creationId xmlns:p14="http://schemas.microsoft.com/office/powerpoint/2010/main" val="1582429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5A2BCAE-A3F1-43A0-92DB-0F4BA9C24BF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537278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404242-D4B6-49A1-BDA9-C08C45F4FC76}"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alt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00486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404242-D4B6-49A1-BDA9-C08C45F4FC76}"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alt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35737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404242-D4B6-49A1-BDA9-C08C45F4FC76}"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alt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84260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404242-D4B6-49A1-BDA9-C08C45F4FC76}" type="slidenum">
              <a:rPr kumimoji="0" lang="en-GB"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alt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65109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AF9EA5-E2CB-4CAE-92B0-F8A0730E0352}" type="slidenum">
              <a:rPr kumimoji="0" lang="en-GB"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GB" sz="12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161794" name="Rectangle 2"/>
          <p:cNvSpPr>
            <a:spLocks noChangeArrowheads="1"/>
          </p:cNvSpPr>
          <p:nvPr/>
        </p:nvSpPr>
        <p:spPr bwMode="auto">
          <a:xfrm>
            <a:off x="3886200" y="-1588"/>
            <a:ext cx="2971800" cy="457201"/>
          </a:xfrm>
          <a:prstGeom prst="rect">
            <a:avLst/>
          </a:prstGeom>
          <a:noFill/>
          <a:ln w="9525">
            <a:noFill/>
            <a:miter lim="800000"/>
            <a:headEnd/>
            <a:tailEnd/>
          </a:ln>
          <a:effectLst/>
        </p:spPr>
        <p:txBody>
          <a:bodyPr lIns="19050" tIns="0" rIns="19050" bIns="0"/>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GB" sz="1000" b="0" i="1" u="none" strike="noStrike" kern="1200" cap="none" spc="0" normalizeH="0" baseline="0" noProof="0">
                <a:ln>
                  <a:noFill/>
                </a:ln>
                <a:solidFill>
                  <a:srgbClr val="000000"/>
                </a:solidFill>
                <a:effectLst/>
                <a:uLnTx/>
                <a:uFillTx/>
                <a:latin typeface="Arial" charset="0"/>
                <a:ea typeface="+mn-ea"/>
                <a:cs typeface="+mn-cs"/>
              </a:rPr>
              <a:t>11/01/96</a:t>
            </a:r>
          </a:p>
        </p:txBody>
      </p:sp>
      <p:sp>
        <p:nvSpPr>
          <p:cNvPr id="161795" name="Rectangle 3"/>
          <p:cNvSpPr>
            <a:spLocks noChangeArrowheads="1"/>
          </p:cNvSpPr>
          <p:nvPr/>
        </p:nvSpPr>
        <p:spPr bwMode="auto">
          <a:xfrm>
            <a:off x="3886200" y="8685213"/>
            <a:ext cx="2971800" cy="457200"/>
          </a:xfrm>
          <a:prstGeom prst="rect">
            <a:avLst/>
          </a:prstGeom>
          <a:noFill/>
          <a:ln w="9525">
            <a:noFill/>
            <a:miter lim="800000"/>
            <a:headEnd/>
            <a:tailEnd/>
          </a:ln>
          <a:effectLst/>
        </p:spPr>
        <p:txBody>
          <a:bodyPr lIns="19050" tIns="0" rIns="19050" bIns="0" anchor="b"/>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GB" sz="1000" b="0" i="1" u="none" strike="noStrike" kern="1200" cap="none" spc="0" normalizeH="0" baseline="0" noProof="0">
                <a:ln>
                  <a:noFill/>
                </a:ln>
                <a:solidFill>
                  <a:srgbClr val="000000"/>
                </a:solidFill>
                <a:effectLst/>
                <a:uLnTx/>
                <a:uFillTx/>
                <a:latin typeface="Arial" charset="0"/>
                <a:ea typeface="+mn-ea"/>
                <a:cs typeface="+mn-cs"/>
              </a:rPr>
              <a:t>6</a:t>
            </a:r>
          </a:p>
        </p:txBody>
      </p:sp>
      <p:sp>
        <p:nvSpPr>
          <p:cNvPr id="161796" name="Rectangle 4"/>
          <p:cNvSpPr>
            <a:spLocks noChangeArrowheads="1"/>
          </p:cNvSpPr>
          <p:nvPr/>
        </p:nvSpPr>
        <p:spPr bwMode="auto">
          <a:xfrm>
            <a:off x="0" y="8685213"/>
            <a:ext cx="2971800" cy="457200"/>
          </a:xfrm>
          <a:prstGeom prst="rect">
            <a:avLst/>
          </a:prstGeom>
          <a:noFill/>
          <a:ln w="9525">
            <a:noFill/>
            <a:miter lim="800000"/>
            <a:headEnd/>
            <a:tailEnd/>
          </a:ln>
          <a:effectLst/>
        </p:spPr>
        <p:txBody>
          <a:bodyPr lIns="19050" tIns="0" rIns="19050" bIns="0" anchor="b"/>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000" b="0" i="1" u="none" strike="noStrike" kern="1200" cap="none" spc="0" normalizeH="0" baseline="0" noProof="0">
                <a:ln>
                  <a:noFill/>
                </a:ln>
                <a:solidFill>
                  <a:srgbClr val="000000"/>
                </a:solidFill>
                <a:effectLst/>
                <a:uLnTx/>
                <a:uFillTx/>
                <a:latin typeface="Arial" charset="0"/>
                <a:ea typeface="+mn-ea"/>
                <a:cs typeface="+mn-cs"/>
              </a:rPr>
              <a:t>BRIDON plc</a:t>
            </a:r>
          </a:p>
        </p:txBody>
      </p:sp>
      <p:sp>
        <p:nvSpPr>
          <p:cNvPr id="161797" name="Rectangle 5"/>
          <p:cNvSpPr>
            <a:spLocks noChangeArrowheads="1"/>
          </p:cNvSpPr>
          <p:nvPr/>
        </p:nvSpPr>
        <p:spPr bwMode="auto">
          <a:xfrm>
            <a:off x="0" y="-1588"/>
            <a:ext cx="2971800" cy="457201"/>
          </a:xfrm>
          <a:prstGeom prst="rect">
            <a:avLst/>
          </a:prstGeom>
          <a:noFill/>
          <a:ln w="9525">
            <a:noFill/>
            <a:miter lim="800000"/>
            <a:headEnd/>
            <a:tailEnd/>
          </a:ln>
          <a:effectLst/>
        </p:spPr>
        <p:txBody>
          <a:bodyPr lIns="19050" tIns="0" rIns="19050" bIns="0"/>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000" b="0" i="1" u="none" strike="noStrike" kern="1200" cap="none" spc="0" normalizeH="0" baseline="0" noProof="0">
                <a:ln>
                  <a:noFill/>
                </a:ln>
                <a:solidFill>
                  <a:srgbClr val="000000"/>
                </a:solidFill>
                <a:effectLst/>
                <a:uLnTx/>
                <a:uFillTx/>
                <a:latin typeface="Arial" charset="0"/>
                <a:ea typeface="+mn-ea"/>
                <a:cs typeface="+mn-cs"/>
              </a:rPr>
              <a:t>Lift Gear Inspection Pt 1</a:t>
            </a:r>
          </a:p>
        </p:txBody>
      </p:sp>
      <p:sp>
        <p:nvSpPr>
          <p:cNvPr id="161798" name="Rectangle 6"/>
          <p:cNvSpPr>
            <a:spLocks noGrp="1" noChangeArrowheads="1"/>
          </p:cNvSpPr>
          <p:nvPr>
            <p:ph type="body" idx="1"/>
          </p:nvPr>
        </p:nvSpPr>
        <p:spPr>
          <a:xfrm>
            <a:off x="914400" y="4357688"/>
            <a:ext cx="5029200" cy="3868737"/>
          </a:xfrm>
          <a:noFill/>
          <a:ln/>
        </p:spPr>
        <p:txBody>
          <a:bodyPr lIns="92075" tIns="46038" rIns="92075" bIns="46038"/>
          <a:lstStyle/>
          <a:p>
            <a:pPr>
              <a:spcBef>
                <a:spcPct val="20000"/>
              </a:spcBef>
              <a:buFontTx/>
              <a:buNone/>
            </a:pPr>
            <a:endParaRPr lang="en-GB" dirty="0">
              <a:solidFill>
                <a:schemeClr val="tx2"/>
              </a:solidFill>
            </a:endParaRPr>
          </a:p>
        </p:txBody>
      </p:sp>
      <p:sp>
        <p:nvSpPr>
          <p:cNvPr id="161799" name="Rectangle 7"/>
          <p:cNvSpPr>
            <a:spLocks noGrp="1" noRot="1" noChangeAspect="1" noChangeArrowheads="1" noTextEdit="1"/>
          </p:cNvSpPr>
          <p:nvPr>
            <p:ph type="sldImg"/>
          </p:nvPr>
        </p:nvSpPr>
        <p:spPr>
          <a:xfrm>
            <a:off x="588963" y="800100"/>
            <a:ext cx="5680075" cy="3195638"/>
          </a:xfrm>
          <a:ln w="12700" cap="flat">
            <a:solidFill>
              <a:schemeClr val="tx1"/>
            </a:solidFill>
          </a:ln>
        </p:spPr>
      </p:sp>
    </p:spTree>
    <p:extLst>
      <p:ext uri="{BB962C8B-B14F-4D97-AF65-F5344CB8AC3E}">
        <p14:creationId xmlns:p14="http://schemas.microsoft.com/office/powerpoint/2010/main" val="1445695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AF9EA5-E2CB-4CAE-92B0-F8A0730E0352}" type="slidenum">
              <a:rPr kumimoji="0" lang="en-GB"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sz="12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161794" name="Rectangle 2"/>
          <p:cNvSpPr>
            <a:spLocks noChangeArrowheads="1"/>
          </p:cNvSpPr>
          <p:nvPr/>
        </p:nvSpPr>
        <p:spPr bwMode="auto">
          <a:xfrm>
            <a:off x="3886200" y="-1588"/>
            <a:ext cx="2971800" cy="457201"/>
          </a:xfrm>
          <a:prstGeom prst="rect">
            <a:avLst/>
          </a:prstGeom>
          <a:noFill/>
          <a:ln w="9525">
            <a:noFill/>
            <a:miter lim="800000"/>
            <a:headEnd/>
            <a:tailEnd/>
          </a:ln>
          <a:effectLst/>
        </p:spPr>
        <p:txBody>
          <a:bodyPr lIns="19050" tIns="0" rIns="19050" bIns="0"/>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GB" sz="1000" b="0" i="1" u="none" strike="noStrike" kern="1200" cap="none" spc="0" normalizeH="0" baseline="0" noProof="0">
                <a:ln>
                  <a:noFill/>
                </a:ln>
                <a:solidFill>
                  <a:srgbClr val="000000"/>
                </a:solidFill>
                <a:effectLst/>
                <a:uLnTx/>
                <a:uFillTx/>
                <a:latin typeface="Arial" charset="0"/>
                <a:ea typeface="+mn-ea"/>
                <a:cs typeface="+mn-cs"/>
              </a:rPr>
              <a:t>11/01/96</a:t>
            </a:r>
          </a:p>
        </p:txBody>
      </p:sp>
      <p:sp>
        <p:nvSpPr>
          <p:cNvPr id="161795" name="Rectangle 3"/>
          <p:cNvSpPr>
            <a:spLocks noChangeArrowheads="1"/>
          </p:cNvSpPr>
          <p:nvPr/>
        </p:nvSpPr>
        <p:spPr bwMode="auto">
          <a:xfrm>
            <a:off x="3886200" y="8685213"/>
            <a:ext cx="2971800" cy="457200"/>
          </a:xfrm>
          <a:prstGeom prst="rect">
            <a:avLst/>
          </a:prstGeom>
          <a:noFill/>
          <a:ln w="9525">
            <a:noFill/>
            <a:miter lim="800000"/>
            <a:headEnd/>
            <a:tailEnd/>
          </a:ln>
          <a:effectLst/>
        </p:spPr>
        <p:txBody>
          <a:bodyPr lIns="19050" tIns="0" rIns="19050" bIns="0" anchor="b"/>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GB" sz="1000" b="0" i="1" u="none" strike="noStrike" kern="1200" cap="none" spc="0" normalizeH="0" baseline="0" noProof="0">
                <a:ln>
                  <a:noFill/>
                </a:ln>
                <a:solidFill>
                  <a:srgbClr val="000000"/>
                </a:solidFill>
                <a:effectLst/>
                <a:uLnTx/>
                <a:uFillTx/>
                <a:latin typeface="Arial" charset="0"/>
                <a:ea typeface="+mn-ea"/>
                <a:cs typeface="+mn-cs"/>
              </a:rPr>
              <a:t>6</a:t>
            </a:r>
          </a:p>
        </p:txBody>
      </p:sp>
      <p:sp>
        <p:nvSpPr>
          <p:cNvPr id="161796" name="Rectangle 4"/>
          <p:cNvSpPr>
            <a:spLocks noChangeArrowheads="1"/>
          </p:cNvSpPr>
          <p:nvPr/>
        </p:nvSpPr>
        <p:spPr bwMode="auto">
          <a:xfrm>
            <a:off x="0" y="8685213"/>
            <a:ext cx="2971800" cy="457200"/>
          </a:xfrm>
          <a:prstGeom prst="rect">
            <a:avLst/>
          </a:prstGeom>
          <a:noFill/>
          <a:ln w="9525">
            <a:noFill/>
            <a:miter lim="800000"/>
            <a:headEnd/>
            <a:tailEnd/>
          </a:ln>
          <a:effectLst/>
        </p:spPr>
        <p:txBody>
          <a:bodyPr lIns="19050" tIns="0" rIns="19050" bIns="0" anchor="b"/>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000" b="0" i="1" u="none" strike="noStrike" kern="1200" cap="none" spc="0" normalizeH="0" baseline="0" noProof="0">
                <a:ln>
                  <a:noFill/>
                </a:ln>
                <a:solidFill>
                  <a:srgbClr val="000000"/>
                </a:solidFill>
                <a:effectLst/>
                <a:uLnTx/>
                <a:uFillTx/>
                <a:latin typeface="Arial" charset="0"/>
                <a:ea typeface="+mn-ea"/>
                <a:cs typeface="+mn-cs"/>
              </a:rPr>
              <a:t>BRIDON plc</a:t>
            </a:r>
          </a:p>
        </p:txBody>
      </p:sp>
      <p:sp>
        <p:nvSpPr>
          <p:cNvPr id="161797" name="Rectangle 5"/>
          <p:cNvSpPr>
            <a:spLocks noChangeArrowheads="1"/>
          </p:cNvSpPr>
          <p:nvPr/>
        </p:nvSpPr>
        <p:spPr bwMode="auto">
          <a:xfrm>
            <a:off x="0" y="-1588"/>
            <a:ext cx="2971800" cy="457201"/>
          </a:xfrm>
          <a:prstGeom prst="rect">
            <a:avLst/>
          </a:prstGeom>
          <a:noFill/>
          <a:ln w="9525">
            <a:noFill/>
            <a:miter lim="800000"/>
            <a:headEnd/>
            <a:tailEnd/>
          </a:ln>
          <a:effectLst/>
        </p:spPr>
        <p:txBody>
          <a:bodyPr lIns="19050" tIns="0" rIns="19050" bIns="0"/>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000" b="0" i="1" u="none" strike="noStrike" kern="1200" cap="none" spc="0" normalizeH="0" baseline="0" noProof="0">
                <a:ln>
                  <a:noFill/>
                </a:ln>
                <a:solidFill>
                  <a:srgbClr val="000000"/>
                </a:solidFill>
                <a:effectLst/>
                <a:uLnTx/>
                <a:uFillTx/>
                <a:latin typeface="Arial" charset="0"/>
                <a:ea typeface="+mn-ea"/>
                <a:cs typeface="+mn-cs"/>
              </a:rPr>
              <a:t>Lift Gear Inspection Pt 1</a:t>
            </a:r>
          </a:p>
        </p:txBody>
      </p:sp>
      <p:sp>
        <p:nvSpPr>
          <p:cNvPr id="161798" name="Rectangle 6"/>
          <p:cNvSpPr>
            <a:spLocks noGrp="1" noChangeArrowheads="1"/>
          </p:cNvSpPr>
          <p:nvPr>
            <p:ph type="body" idx="1"/>
          </p:nvPr>
        </p:nvSpPr>
        <p:spPr>
          <a:xfrm>
            <a:off x="914400" y="4357688"/>
            <a:ext cx="5029200" cy="3868737"/>
          </a:xfrm>
          <a:noFill/>
          <a:ln/>
        </p:spPr>
        <p:txBody>
          <a:bodyPr lIns="92075" tIns="46038" rIns="92075" bIns="46038"/>
          <a:lstStyle/>
          <a:p>
            <a:pPr>
              <a:spcBef>
                <a:spcPct val="20000"/>
              </a:spcBef>
              <a:buFontTx/>
              <a:buNone/>
            </a:pPr>
            <a:endParaRPr lang="en-GB" baseline="0" dirty="0">
              <a:solidFill>
                <a:schemeClr val="tx2"/>
              </a:solidFill>
            </a:endParaRPr>
          </a:p>
          <a:p>
            <a:pPr>
              <a:spcBef>
                <a:spcPct val="20000"/>
              </a:spcBef>
              <a:buFontTx/>
              <a:buNone/>
            </a:pPr>
            <a:endParaRPr lang="en-GB" baseline="0" dirty="0">
              <a:solidFill>
                <a:schemeClr val="tx2"/>
              </a:solidFill>
            </a:endParaRPr>
          </a:p>
        </p:txBody>
      </p:sp>
      <p:sp>
        <p:nvSpPr>
          <p:cNvPr id="161799" name="Rectangle 7"/>
          <p:cNvSpPr>
            <a:spLocks noGrp="1" noRot="1" noChangeAspect="1" noChangeArrowheads="1" noTextEdit="1"/>
          </p:cNvSpPr>
          <p:nvPr>
            <p:ph type="sldImg"/>
          </p:nvPr>
        </p:nvSpPr>
        <p:spPr>
          <a:xfrm>
            <a:off x="588963" y="800100"/>
            <a:ext cx="5680075" cy="3195638"/>
          </a:xfrm>
          <a:ln w="12700" cap="flat">
            <a:solidFill>
              <a:schemeClr val="tx1"/>
            </a:solidFill>
          </a:ln>
        </p:spPr>
      </p:sp>
    </p:spTree>
    <p:extLst>
      <p:ext uri="{BB962C8B-B14F-4D97-AF65-F5344CB8AC3E}">
        <p14:creationId xmlns:p14="http://schemas.microsoft.com/office/powerpoint/2010/main" val="5477818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7"/>
          <p:cNvSpPr>
            <a:spLocks noGrp="1" noChangeArrowheads="1"/>
          </p:cNvSpPr>
          <p:nvPr>
            <p:ph type="sldNum" sz="quarter" idx="5"/>
          </p:nvPr>
        </p:nvSpPr>
        <p:spPr>
          <a:ln/>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AF9EA5-E2CB-4CAE-92B0-F8A0730E0352}" type="slidenum">
              <a:rPr kumimoji="0" lang="en-GB" sz="1200" b="0" i="0" u="none" strike="noStrike" kern="1200" cap="none" spc="0" normalizeH="0" baseline="0" noProof="0">
                <a:ln>
                  <a:noFill/>
                </a:ln>
                <a:solidFill>
                  <a:srgbClr val="000000"/>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GB" sz="12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161794" name="Rectangle 2"/>
          <p:cNvSpPr>
            <a:spLocks noChangeArrowheads="1"/>
          </p:cNvSpPr>
          <p:nvPr/>
        </p:nvSpPr>
        <p:spPr bwMode="auto">
          <a:xfrm>
            <a:off x="3886200" y="-1588"/>
            <a:ext cx="2971800" cy="457201"/>
          </a:xfrm>
          <a:prstGeom prst="rect">
            <a:avLst/>
          </a:prstGeom>
          <a:noFill/>
          <a:ln w="9525">
            <a:noFill/>
            <a:miter lim="800000"/>
            <a:headEnd/>
            <a:tailEnd/>
          </a:ln>
          <a:effectLst/>
        </p:spPr>
        <p:txBody>
          <a:bodyPr lIns="19050" tIns="0" rIns="19050" bIns="0"/>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GB" sz="1000" b="0" i="1" u="none" strike="noStrike" kern="1200" cap="none" spc="0" normalizeH="0" baseline="0" noProof="0">
                <a:ln>
                  <a:noFill/>
                </a:ln>
                <a:solidFill>
                  <a:srgbClr val="000000"/>
                </a:solidFill>
                <a:effectLst/>
                <a:uLnTx/>
                <a:uFillTx/>
                <a:latin typeface="Arial" charset="0"/>
                <a:ea typeface="+mn-ea"/>
                <a:cs typeface="+mn-cs"/>
              </a:rPr>
              <a:t>11/01/96</a:t>
            </a:r>
          </a:p>
        </p:txBody>
      </p:sp>
      <p:sp>
        <p:nvSpPr>
          <p:cNvPr id="161795" name="Rectangle 3"/>
          <p:cNvSpPr>
            <a:spLocks noChangeArrowheads="1"/>
          </p:cNvSpPr>
          <p:nvPr/>
        </p:nvSpPr>
        <p:spPr bwMode="auto">
          <a:xfrm>
            <a:off x="3886200" y="8685213"/>
            <a:ext cx="2971800" cy="457200"/>
          </a:xfrm>
          <a:prstGeom prst="rect">
            <a:avLst/>
          </a:prstGeom>
          <a:noFill/>
          <a:ln w="9525">
            <a:noFill/>
            <a:miter lim="800000"/>
            <a:headEnd/>
            <a:tailEnd/>
          </a:ln>
          <a:effectLst/>
        </p:spPr>
        <p:txBody>
          <a:bodyPr lIns="19050" tIns="0" rIns="19050" bIns="0" anchor="b"/>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GB" sz="1000" b="0" i="1" u="none" strike="noStrike" kern="1200" cap="none" spc="0" normalizeH="0" baseline="0" noProof="0">
                <a:ln>
                  <a:noFill/>
                </a:ln>
                <a:solidFill>
                  <a:srgbClr val="000000"/>
                </a:solidFill>
                <a:effectLst/>
                <a:uLnTx/>
                <a:uFillTx/>
                <a:latin typeface="Arial" charset="0"/>
                <a:ea typeface="+mn-ea"/>
                <a:cs typeface="+mn-cs"/>
              </a:rPr>
              <a:t>6</a:t>
            </a:r>
          </a:p>
        </p:txBody>
      </p:sp>
      <p:sp>
        <p:nvSpPr>
          <p:cNvPr id="161796" name="Rectangle 4"/>
          <p:cNvSpPr>
            <a:spLocks noChangeArrowheads="1"/>
          </p:cNvSpPr>
          <p:nvPr/>
        </p:nvSpPr>
        <p:spPr bwMode="auto">
          <a:xfrm>
            <a:off x="0" y="8685213"/>
            <a:ext cx="2971800" cy="457200"/>
          </a:xfrm>
          <a:prstGeom prst="rect">
            <a:avLst/>
          </a:prstGeom>
          <a:noFill/>
          <a:ln w="9525">
            <a:noFill/>
            <a:miter lim="800000"/>
            <a:headEnd/>
            <a:tailEnd/>
          </a:ln>
          <a:effectLst/>
        </p:spPr>
        <p:txBody>
          <a:bodyPr lIns="19050" tIns="0" rIns="19050" bIns="0" anchor="b"/>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000" b="0" i="1" u="none" strike="noStrike" kern="1200" cap="none" spc="0" normalizeH="0" baseline="0" noProof="0">
                <a:ln>
                  <a:noFill/>
                </a:ln>
                <a:solidFill>
                  <a:srgbClr val="000000"/>
                </a:solidFill>
                <a:effectLst/>
                <a:uLnTx/>
                <a:uFillTx/>
                <a:latin typeface="Arial" charset="0"/>
                <a:ea typeface="+mn-ea"/>
                <a:cs typeface="+mn-cs"/>
              </a:rPr>
              <a:t>BRIDON plc</a:t>
            </a:r>
          </a:p>
        </p:txBody>
      </p:sp>
      <p:sp>
        <p:nvSpPr>
          <p:cNvPr id="161797" name="Rectangle 5"/>
          <p:cNvSpPr>
            <a:spLocks noChangeArrowheads="1"/>
          </p:cNvSpPr>
          <p:nvPr/>
        </p:nvSpPr>
        <p:spPr bwMode="auto">
          <a:xfrm>
            <a:off x="0" y="-1588"/>
            <a:ext cx="2971800" cy="457201"/>
          </a:xfrm>
          <a:prstGeom prst="rect">
            <a:avLst/>
          </a:prstGeom>
          <a:noFill/>
          <a:ln w="9525">
            <a:noFill/>
            <a:miter lim="800000"/>
            <a:headEnd/>
            <a:tailEnd/>
          </a:ln>
          <a:effectLst/>
        </p:spPr>
        <p:txBody>
          <a:bodyPr lIns="19050" tIns="0" rIns="19050" bIns="0"/>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1000" b="0" i="1" u="none" strike="noStrike" kern="1200" cap="none" spc="0" normalizeH="0" baseline="0" noProof="0">
                <a:ln>
                  <a:noFill/>
                </a:ln>
                <a:solidFill>
                  <a:srgbClr val="000000"/>
                </a:solidFill>
                <a:effectLst/>
                <a:uLnTx/>
                <a:uFillTx/>
                <a:latin typeface="Arial" charset="0"/>
                <a:ea typeface="+mn-ea"/>
                <a:cs typeface="+mn-cs"/>
              </a:rPr>
              <a:t>Lift Gear Inspection Pt 1</a:t>
            </a:r>
          </a:p>
        </p:txBody>
      </p:sp>
      <p:sp>
        <p:nvSpPr>
          <p:cNvPr id="161798" name="Rectangle 6"/>
          <p:cNvSpPr>
            <a:spLocks noGrp="1" noChangeArrowheads="1"/>
          </p:cNvSpPr>
          <p:nvPr>
            <p:ph type="body" idx="1"/>
          </p:nvPr>
        </p:nvSpPr>
        <p:spPr>
          <a:xfrm>
            <a:off x="914400" y="4357688"/>
            <a:ext cx="5029200" cy="3868737"/>
          </a:xfrm>
          <a:noFill/>
          <a:ln/>
        </p:spPr>
        <p:txBody>
          <a:bodyPr lIns="92075" tIns="46038" rIns="92075" bIns="46038"/>
          <a:lstStyle/>
          <a:p>
            <a:pPr>
              <a:spcBef>
                <a:spcPct val="20000"/>
              </a:spcBef>
              <a:buFontTx/>
              <a:buNone/>
            </a:pPr>
            <a:endParaRPr lang="en-GB" dirty="0">
              <a:solidFill>
                <a:schemeClr val="tx2"/>
              </a:solidFill>
            </a:endParaRPr>
          </a:p>
        </p:txBody>
      </p:sp>
      <p:sp>
        <p:nvSpPr>
          <p:cNvPr id="161799" name="Rectangle 7"/>
          <p:cNvSpPr>
            <a:spLocks noGrp="1" noRot="1" noChangeAspect="1" noChangeArrowheads="1" noTextEdit="1"/>
          </p:cNvSpPr>
          <p:nvPr>
            <p:ph type="sldImg"/>
          </p:nvPr>
        </p:nvSpPr>
        <p:spPr>
          <a:xfrm>
            <a:off x="588963" y="800100"/>
            <a:ext cx="5680075" cy="3195638"/>
          </a:xfrm>
          <a:ln w="12700" cap="flat">
            <a:solidFill>
              <a:schemeClr val="tx1"/>
            </a:solidFill>
          </a:ln>
        </p:spPr>
      </p:sp>
    </p:spTree>
    <p:extLst>
      <p:ext uri="{BB962C8B-B14F-4D97-AF65-F5344CB8AC3E}">
        <p14:creationId xmlns:p14="http://schemas.microsoft.com/office/powerpoint/2010/main" val="18802625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9D5D94-6A8F-4A54-9231-DF1142A65718}" type="slidenum">
              <a:rPr lang="en-GB" smtClean="0"/>
              <a:t>15</a:t>
            </a:fld>
            <a:endParaRPr lang="en-GB"/>
          </a:p>
        </p:txBody>
      </p:sp>
    </p:spTree>
    <p:extLst>
      <p:ext uri="{BB962C8B-B14F-4D97-AF65-F5344CB8AC3E}">
        <p14:creationId xmlns:p14="http://schemas.microsoft.com/office/powerpoint/2010/main" val="34722236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9D5D94-6A8F-4A54-9231-DF1142A65718}" type="slidenum">
              <a:rPr lang="en-GB" smtClean="0"/>
              <a:t>16</a:t>
            </a:fld>
            <a:endParaRPr lang="en-GB"/>
          </a:p>
        </p:txBody>
      </p:sp>
    </p:spTree>
    <p:extLst>
      <p:ext uri="{BB962C8B-B14F-4D97-AF65-F5344CB8AC3E}">
        <p14:creationId xmlns:p14="http://schemas.microsoft.com/office/powerpoint/2010/main" val="36684092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9D5D94-6A8F-4A54-9231-DF1142A65718}" type="slidenum">
              <a:rPr lang="en-GB" smtClean="0"/>
              <a:t>25</a:t>
            </a:fld>
            <a:endParaRPr lang="en-GB"/>
          </a:p>
        </p:txBody>
      </p:sp>
    </p:spTree>
    <p:extLst>
      <p:ext uri="{BB962C8B-B14F-4D97-AF65-F5344CB8AC3E}">
        <p14:creationId xmlns:p14="http://schemas.microsoft.com/office/powerpoint/2010/main" val="40650660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674F02C-3CF6-44AF-8FEE-E102740D06E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16153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solidFill>
                <a:srgbClr val="FF0000"/>
              </a:solidFill>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674F02C-3CF6-44AF-8FEE-E102740D06E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31914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674F02C-3CF6-44AF-8FEE-E102740D06E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46761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674F02C-3CF6-44AF-8FEE-E102740D06E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4233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674F02C-3CF6-44AF-8FEE-E102740D06E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67004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674F02C-3CF6-44AF-8FEE-E102740D06E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60624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9D5D94-6A8F-4A54-9231-DF1142A65718}" type="slidenum">
              <a:rPr lang="en-GB" smtClean="0"/>
              <a:t>32</a:t>
            </a:fld>
            <a:endParaRPr lang="en-GB"/>
          </a:p>
        </p:txBody>
      </p:sp>
    </p:spTree>
    <p:extLst>
      <p:ext uri="{BB962C8B-B14F-4D97-AF65-F5344CB8AC3E}">
        <p14:creationId xmlns:p14="http://schemas.microsoft.com/office/powerpoint/2010/main" val="40624210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19D5D94-6A8F-4A54-9231-DF1142A65718}" type="slidenum">
              <a:rPr lang="en-GB" smtClean="0"/>
              <a:t>33</a:t>
            </a:fld>
            <a:endParaRPr lang="en-GB"/>
          </a:p>
        </p:txBody>
      </p:sp>
    </p:spTree>
    <p:extLst>
      <p:ext uri="{BB962C8B-B14F-4D97-AF65-F5344CB8AC3E}">
        <p14:creationId xmlns:p14="http://schemas.microsoft.com/office/powerpoint/2010/main" val="18787395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199186-261E-4E01-84DC-DE4EB75F84D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49553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199186-261E-4E01-84DC-DE4EB75F84D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854972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199186-261E-4E01-84DC-DE4EB75F84D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5397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199186-261E-4E01-84DC-DE4EB75F84D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642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199186-261E-4E01-84DC-DE4EB75F84D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55135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199186-261E-4E01-84DC-DE4EB75F84D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82987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199186-261E-4E01-84DC-DE4EB75F84D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18171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199186-261E-4E01-84DC-DE4EB75F84D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29885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0199186-261E-4E01-84DC-DE4EB75F84D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54302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9D5D94-6A8F-4A54-9231-DF1142A65718}" type="slidenum">
              <a:rPr lang="en-GB" smtClean="0"/>
              <a:t>43</a:t>
            </a:fld>
            <a:endParaRPr lang="en-GB"/>
          </a:p>
        </p:txBody>
      </p:sp>
    </p:spTree>
    <p:extLst>
      <p:ext uri="{BB962C8B-B14F-4D97-AF65-F5344CB8AC3E}">
        <p14:creationId xmlns:p14="http://schemas.microsoft.com/office/powerpoint/2010/main" val="23455826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9D5D94-6A8F-4A54-9231-DF1142A65718}" type="slidenum">
              <a:rPr lang="en-GB" smtClean="0"/>
              <a:t>46</a:t>
            </a:fld>
            <a:endParaRPr lang="en-GB"/>
          </a:p>
        </p:txBody>
      </p:sp>
    </p:spTree>
    <p:extLst>
      <p:ext uri="{BB962C8B-B14F-4D97-AF65-F5344CB8AC3E}">
        <p14:creationId xmlns:p14="http://schemas.microsoft.com/office/powerpoint/2010/main" val="27809512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C5880F09-F78F-455D-9B2D-D60DFD1BFB2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D6E56AE-996A-45AE-A170-7B04398763DE}"/>
              </a:ext>
            </a:extLst>
          </p:cNvPr>
          <p:cNvSpPr>
            <a:spLocks noGrp="1"/>
          </p:cNvSpPr>
          <p:nvPr>
            <p:ph type="ctrTitle"/>
          </p:nvPr>
        </p:nvSpPr>
        <p:spPr>
          <a:xfrm>
            <a:off x="737191" y="2716619"/>
            <a:ext cx="9144000" cy="2387600"/>
          </a:xfrm>
        </p:spPr>
        <p:txBody>
          <a:bodyPr anchor="t">
            <a:normAutofit/>
          </a:bodyPr>
          <a:lstStyle>
            <a:lvl1pPr algn="l">
              <a:defRPr sz="3600">
                <a:solidFill>
                  <a:schemeClr val="bg1"/>
                </a:solidFill>
                <a:latin typeface="Inter" panose="02000503000000020004" pitchFamily="2" charset="0"/>
                <a:ea typeface="Inter" panose="02000503000000020004" pitchFamily="2" charset="0"/>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3205589B-A047-49CD-A36A-618CAF08AF58}"/>
              </a:ext>
            </a:extLst>
          </p:cNvPr>
          <p:cNvSpPr>
            <a:spLocks noGrp="1"/>
          </p:cNvSpPr>
          <p:nvPr>
            <p:ph type="subTitle" idx="1"/>
          </p:nvPr>
        </p:nvSpPr>
        <p:spPr>
          <a:xfrm>
            <a:off x="737191" y="1860696"/>
            <a:ext cx="9144000" cy="653903"/>
          </a:xfrm>
        </p:spPr>
        <p:txBody>
          <a:bodyPr anchor="b">
            <a:normAutofit/>
          </a:bodyPr>
          <a:lstStyle>
            <a:lvl1pPr marL="0" indent="0" algn="l">
              <a:buNone/>
              <a:defRPr sz="1600">
                <a:solidFill>
                  <a:schemeClr val="bg1"/>
                </a:solidFill>
                <a:latin typeface="Inter" panose="02000503000000020004" pitchFamily="2" charset="0"/>
                <a:ea typeface="Inter" panose="02000503000000020004"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Tree>
    <p:extLst>
      <p:ext uri="{BB962C8B-B14F-4D97-AF65-F5344CB8AC3E}">
        <p14:creationId xmlns:p14="http://schemas.microsoft.com/office/powerpoint/2010/main" val="2523358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99A18-FAE7-4029-BDF5-212A378AB4D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6C32EC6-0EB8-4646-8CC8-0DDFA7FBD9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0103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DF082-814E-49AB-ABB1-9884E7B99B1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076AF00-CAC6-45F4-916E-5DCD3A8AF96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9BE35D4-EBBA-42F6-8872-18F38F178C0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380095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73C04-D2FC-438E-AA8A-6BD62BAAB12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417652F-9455-4E1B-B175-C7175BB511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A4CE65-6F19-49C9-B06B-EFE6A934B8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CF0557D-DB92-4B1D-B3F0-5D00C4D761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89E976-4DAD-4ED3-8DD6-212AA185CD4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6111543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7" name="Picture 6" descr="A picture containing outdoor&#10;&#10;Description automatically generated">
            <a:extLst>
              <a:ext uri="{FF2B5EF4-FFF2-40B4-BE49-F238E27FC236}">
                <a16:creationId xmlns:a16="http://schemas.microsoft.com/office/drawing/2014/main" id="{9F920362-648C-4B26-AD46-E2ECF2E73EF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E43D90CD-3C79-4E26-852A-22666800D4A6}"/>
              </a:ext>
            </a:extLst>
          </p:cNvPr>
          <p:cNvSpPr>
            <a:spLocks noGrp="1"/>
          </p:cNvSpPr>
          <p:nvPr>
            <p:ph type="title"/>
          </p:nvPr>
        </p:nvSpPr>
        <p:spPr>
          <a:xfrm>
            <a:off x="710610" y="1341455"/>
            <a:ext cx="10515600" cy="1325563"/>
          </a:xfrm>
        </p:spPr>
        <p:txBody>
          <a:bodyPr/>
          <a:lstStyle>
            <a:lvl1pPr>
              <a:defRPr>
                <a:solidFill>
                  <a:schemeClr val="bg1"/>
                </a:solidFill>
              </a:defRPr>
            </a:lvl1pPr>
          </a:lstStyle>
          <a:p>
            <a:r>
              <a:rPr lang="en-US" dirty="0"/>
              <a:t>Click to edit Master title style</a:t>
            </a:r>
            <a:endParaRPr lang="en-GB" dirty="0"/>
          </a:p>
        </p:txBody>
      </p:sp>
    </p:spTree>
    <p:extLst>
      <p:ext uri="{BB962C8B-B14F-4D97-AF65-F5344CB8AC3E}">
        <p14:creationId xmlns:p14="http://schemas.microsoft.com/office/powerpoint/2010/main" val="4004924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6" name="Picture 5" descr="Graphical user interface&#10;&#10;Description automatically generated with medium confidence">
            <a:extLst>
              <a:ext uri="{FF2B5EF4-FFF2-40B4-BE49-F238E27FC236}">
                <a16:creationId xmlns:a16="http://schemas.microsoft.com/office/drawing/2014/main" id="{244C1541-F508-4987-A7A7-8A913AF284F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01987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0563C13-7CBF-44E6-8070-FE39BBAFF02B}"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262640-0443-45A6-BAD4-71623061034F}" type="slidenum">
              <a:rPr lang="en-GB" smtClean="0"/>
              <a:t>‹#›</a:t>
            </a:fld>
            <a:endParaRPr lang="en-GB"/>
          </a:p>
        </p:txBody>
      </p:sp>
    </p:spTree>
    <p:extLst>
      <p:ext uri="{BB962C8B-B14F-4D97-AF65-F5344CB8AC3E}">
        <p14:creationId xmlns:p14="http://schemas.microsoft.com/office/powerpoint/2010/main" val="2919388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563C13-7CBF-44E6-8070-FE39BBAFF02B}"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262640-0443-45A6-BAD4-71623061034F}" type="slidenum">
              <a:rPr lang="en-GB" smtClean="0"/>
              <a:t>‹#›</a:t>
            </a:fld>
            <a:endParaRPr lang="en-GB"/>
          </a:p>
        </p:txBody>
      </p:sp>
    </p:spTree>
    <p:extLst>
      <p:ext uri="{BB962C8B-B14F-4D97-AF65-F5344CB8AC3E}">
        <p14:creationId xmlns:p14="http://schemas.microsoft.com/office/powerpoint/2010/main" val="2328255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563C13-7CBF-44E6-8070-FE39BBAFF02B}"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262640-0443-45A6-BAD4-71623061034F}" type="slidenum">
              <a:rPr lang="en-GB" smtClean="0"/>
              <a:t>‹#›</a:t>
            </a:fld>
            <a:endParaRPr lang="en-GB"/>
          </a:p>
        </p:txBody>
      </p:sp>
    </p:spTree>
    <p:extLst>
      <p:ext uri="{BB962C8B-B14F-4D97-AF65-F5344CB8AC3E}">
        <p14:creationId xmlns:p14="http://schemas.microsoft.com/office/powerpoint/2010/main" val="28788575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563C13-7CBF-44E6-8070-FE39BBAFF02B}" type="datetimeFigureOut">
              <a:rPr lang="en-GB" smtClean="0"/>
              <a:t>07/07/2022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262640-0443-45A6-BAD4-71623061034F}" type="slidenum">
              <a:rPr lang="en-GB" smtClean="0"/>
              <a:t>‹#›</a:t>
            </a:fld>
            <a:endParaRPr lang="en-GB"/>
          </a:p>
        </p:txBody>
      </p:sp>
    </p:spTree>
    <p:extLst>
      <p:ext uri="{BB962C8B-B14F-4D97-AF65-F5344CB8AC3E}">
        <p14:creationId xmlns:p14="http://schemas.microsoft.com/office/powerpoint/2010/main" val="1763934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0563C13-7CBF-44E6-8070-FE39BBAFF02B}" type="datetimeFigureOut">
              <a:rPr lang="en-GB" smtClean="0"/>
              <a:t>07/07/2022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B262640-0443-45A6-BAD4-71623061034F}" type="slidenum">
              <a:rPr lang="en-GB" smtClean="0"/>
              <a:t>‹#›</a:t>
            </a:fld>
            <a:endParaRPr lang="en-GB"/>
          </a:p>
        </p:txBody>
      </p:sp>
    </p:spTree>
    <p:extLst>
      <p:ext uri="{BB962C8B-B14F-4D97-AF65-F5344CB8AC3E}">
        <p14:creationId xmlns:p14="http://schemas.microsoft.com/office/powerpoint/2010/main" val="4053272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0563C13-7CBF-44E6-8070-FE39BBAFF02B}" type="datetimeFigureOut">
              <a:rPr lang="en-GB" smtClean="0"/>
              <a:t>07/07/2022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B262640-0443-45A6-BAD4-71623061034F}" type="slidenum">
              <a:rPr lang="en-GB" smtClean="0"/>
              <a:t>‹#›</a:t>
            </a:fld>
            <a:endParaRPr lang="en-GB"/>
          </a:p>
        </p:txBody>
      </p:sp>
    </p:spTree>
    <p:extLst>
      <p:ext uri="{BB962C8B-B14F-4D97-AF65-F5344CB8AC3E}">
        <p14:creationId xmlns:p14="http://schemas.microsoft.com/office/powerpoint/2010/main" val="6647442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563C13-7CBF-44E6-8070-FE39BBAFF02B}" type="datetimeFigureOut">
              <a:rPr lang="en-GB" smtClean="0"/>
              <a:t>07/07/2022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B262640-0443-45A6-BAD4-71623061034F}" type="slidenum">
              <a:rPr lang="en-GB" smtClean="0"/>
              <a:t>‹#›</a:t>
            </a:fld>
            <a:endParaRPr lang="en-GB"/>
          </a:p>
        </p:txBody>
      </p:sp>
    </p:spTree>
    <p:extLst>
      <p:ext uri="{BB962C8B-B14F-4D97-AF65-F5344CB8AC3E}">
        <p14:creationId xmlns:p14="http://schemas.microsoft.com/office/powerpoint/2010/main" val="6431725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0563C13-7CBF-44E6-8070-FE39BBAFF02B}" type="datetimeFigureOut">
              <a:rPr lang="en-GB" smtClean="0"/>
              <a:t>07/07/2022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262640-0443-45A6-BAD4-71623061034F}" type="slidenum">
              <a:rPr lang="en-GB" smtClean="0"/>
              <a:t>‹#›</a:t>
            </a:fld>
            <a:endParaRPr lang="en-GB"/>
          </a:p>
        </p:txBody>
      </p:sp>
    </p:spTree>
    <p:extLst>
      <p:ext uri="{BB962C8B-B14F-4D97-AF65-F5344CB8AC3E}">
        <p14:creationId xmlns:p14="http://schemas.microsoft.com/office/powerpoint/2010/main" val="31459492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0563C13-7CBF-44E6-8070-FE39BBAFF02B}" type="datetimeFigureOut">
              <a:rPr lang="en-GB" smtClean="0"/>
              <a:t>07/07/2022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262640-0443-45A6-BAD4-71623061034F}" type="slidenum">
              <a:rPr lang="en-GB" smtClean="0"/>
              <a:t>‹#›</a:t>
            </a:fld>
            <a:endParaRPr lang="en-GB"/>
          </a:p>
        </p:txBody>
      </p:sp>
    </p:spTree>
    <p:extLst>
      <p:ext uri="{BB962C8B-B14F-4D97-AF65-F5344CB8AC3E}">
        <p14:creationId xmlns:p14="http://schemas.microsoft.com/office/powerpoint/2010/main" val="3662579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563C13-7CBF-44E6-8070-FE39BBAFF02B}"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262640-0443-45A6-BAD4-71623061034F}" type="slidenum">
              <a:rPr lang="en-GB" smtClean="0"/>
              <a:t>‹#›</a:t>
            </a:fld>
            <a:endParaRPr lang="en-GB"/>
          </a:p>
        </p:txBody>
      </p:sp>
    </p:spTree>
    <p:extLst>
      <p:ext uri="{BB962C8B-B14F-4D97-AF65-F5344CB8AC3E}">
        <p14:creationId xmlns:p14="http://schemas.microsoft.com/office/powerpoint/2010/main" val="1928344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563C13-7CBF-44E6-8070-FE39BBAFF02B}"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262640-0443-45A6-BAD4-71623061034F}"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4553389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563C13-7CBF-44E6-8070-FE39BBAFF02B}"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262640-0443-45A6-BAD4-71623061034F}" type="slidenum">
              <a:rPr lang="en-GB" smtClean="0"/>
              <a:t>‹#›</a:t>
            </a:fld>
            <a:endParaRPr lang="en-GB"/>
          </a:p>
        </p:txBody>
      </p:sp>
    </p:spTree>
    <p:extLst>
      <p:ext uri="{BB962C8B-B14F-4D97-AF65-F5344CB8AC3E}">
        <p14:creationId xmlns:p14="http://schemas.microsoft.com/office/powerpoint/2010/main" val="28862861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563C13-7CBF-44E6-8070-FE39BBAFF02B}"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262640-0443-45A6-BAD4-71623061034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156860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563C13-7CBF-44E6-8070-FE39BBAFF02B}"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262640-0443-45A6-BAD4-71623061034F}" type="slidenum">
              <a:rPr lang="en-GB" smtClean="0"/>
              <a:t>‹#›</a:t>
            </a:fld>
            <a:endParaRPr lang="en-GB"/>
          </a:p>
        </p:txBody>
      </p:sp>
    </p:spTree>
    <p:extLst>
      <p:ext uri="{BB962C8B-B14F-4D97-AF65-F5344CB8AC3E}">
        <p14:creationId xmlns:p14="http://schemas.microsoft.com/office/powerpoint/2010/main" val="2811253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563C13-7CBF-44E6-8070-FE39BBAFF02B}"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262640-0443-45A6-BAD4-71623061034F}" type="slidenum">
              <a:rPr lang="en-GB" smtClean="0"/>
              <a:t>‹#›</a:t>
            </a:fld>
            <a:endParaRPr lang="en-GB"/>
          </a:p>
        </p:txBody>
      </p:sp>
    </p:spTree>
    <p:extLst>
      <p:ext uri="{BB962C8B-B14F-4D97-AF65-F5344CB8AC3E}">
        <p14:creationId xmlns:p14="http://schemas.microsoft.com/office/powerpoint/2010/main" val="29378534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563C13-7CBF-44E6-8070-FE39BBAFF02B}"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262640-0443-45A6-BAD4-71623061034F}" type="slidenum">
              <a:rPr lang="en-GB" smtClean="0"/>
              <a:t>‹#›</a:t>
            </a:fld>
            <a:endParaRPr lang="en-GB"/>
          </a:p>
        </p:txBody>
      </p:sp>
    </p:spTree>
    <p:extLst>
      <p:ext uri="{BB962C8B-B14F-4D97-AF65-F5344CB8AC3E}">
        <p14:creationId xmlns:p14="http://schemas.microsoft.com/office/powerpoint/2010/main" val="11636496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dirty="0"/>
              <a:t>Click to edit Master title style</a:t>
            </a:r>
            <a:endParaRPr lang="en-GB" dirty="0"/>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E357C5A-649A-407C-89C1-0EC27B4EB809}" type="datetime1">
              <a:rPr lang="en-US" smtClean="0"/>
              <a:pPr/>
              <a:t>7/7/22</a:t>
            </a:fld>
            <a:endParaRPr lang="en-GB"/>
          </a:p>
        </p:txBody>
      </p:sp>
      <p:sp>
        <p:nvSpPr>
          <p:cNvPr id="5" name="Footer Placeholder 4"/>
          <p:cNvSpPr>
            <a:spLocks noGrp="1"/>
          </p:cNvSpPr>
          <p:nvPr>
            <p:ph type="ftr" sz="quarter" idx="11"/>
          </p:nvPr>
        </p:nvSpPr>
        <p:spPr/>
        <p:txBody>
          <a:bodyPr/>
          <a:lstStyle/>
          <a:p>
            <a:r>
              <a:rPr lang="en-GB"/>
              <a:t>Terms &amp; Definitions </a:t>
            </a:r>
          </a:p>
        </p:txBody>
      </p:sp>
      <p:sp>
        <p:nvSpPr>
          <p:cNvPr id="6" name="Slide Number Placeholder 5"/>
          <p:cNvSpPr>
            <a:spLocks noGrp="1"/>
          </p:cNvSpPr>
          <p:nvPr>
            <p:ph type="sldNum" sz="quarter" idx="12"/>
          </p:nvPr>
        </p:nvSpPr>
        <p:spPr/>
        <p:txBody>
          <a:bodyPr/>
          <a:lstStyle/>
          <a:p>
            <a:fld id="{801A8B91-5D31-4ADB-A8E9-29BF8CD4C108}" type="slidenum">
              <a:rPr lang="en-GB" smtClean="0"/>
              <a:pPr/>
              <a:t>‹#›</a:t>
            </a:fld>
            <a:endParaRPr lang="en-GB"/>
          </a:p>
        </p:txBody>
      </p:sp>
    </p:spTree>
    <p:extLst>
      <p:ext uri="{BB962C8B-B14F-4D97-AF65-F5344CB8AC3E}">
        <p14:creationId xmlns:p14="http://schemas.microsoft.com/office/powerpoint/2010/main" val="3501275193"/>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66EA3D5-CF0F-4231-B4C1-71C331A7A040}" type="datetime1">
              <a:rPr lang="en-US" smtClean="0"/>
              <a:pPr/>
              <a:t>7/7/22</a:t>
            </a:fld>
            <a:endParaRPr lang="en-GB"/>
          </a:p>
        </p:txBody>
      </p:sp>
      <p:sp>
        <p:nvSpPr>
          <p:cNvPr id="5" name="Footer Placeholder 4"/>
          <p:cNvSpPr>
            <a:spLocks noGrp="1"/>
          </p:cNvSpPr>
          <p:nvPr>
            <p:ph type="ftr" sz="quarter" idx="11"/>
          </p:nvPr>
        </p:nvSpPr>
        <p:spPr/>
        <p:txBody>
          <a:bodyPr/>
          <a:lstStyle/>
          <a:p>
            <a:r>
              <a:rPr lang="en-GB"/>
              <a:t>Terms &amp; Definitions </a:t>
            </a:r>
          </a:p>
        </p:txBody>
      </p:sp>
      <p:sp>
        <p:nvSpPr>
          <p:cNvPr id="6" name="Slide Number Placeholder 5"/>
          <p:cNvSpPr>
            <a:spLocks noGrp="1"/>
          </p:cNvSpPr>
          <p:nvPr>
            <p:ph type="sldNum" sz="quarter" idx="12"/>
          </p:nvPr>
        </p:nvSpPr>
        <p:spPr/>
        <p:txBody>
          <a:bodyPr/>
          <a:lstStyle/>
          <a:p>
            <a:fld id="{801A8B91-5D31-4ADB-A8E9-29BF8CD4C108}" type="slidenum">
              <a:rPr lang="en-GB" smtClean="0"/>
              <a:pPr/>
              <a:t>‹#›</a:t>
            </a:fld>
            <a:endParaRPr lang="en-GB"/>
          </a:p>
        </p:txBody>
      </p:sp>
    </p:spTree>
    <p:extLst>
      <p:ext uri="{BB962C8B-B14F-4D97-AF65-F5344CB8AC3E}">
        <p14:creationId xmlns:p14="http://schemas.microsoft.com/office/powerpoint/2010/main" val="3048481447"/>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B3A90A-1FA1-4925-94F1-24FA65F4EF43}" type="datetime1">
              <a:rPr lang="en-US" smtClean="0"/>
              <a:pPr/>
              <a:t>7/7/22</a:t>
            </a:fld>
            <a:endParaRPr lang="en-GB"/>
          </a:p>
        </p:txBody>
      </p:sp>
      <p:sp>
        <p:nvSpPr>
          <p:cNvPr id="5" name="Footer Placeholder 4"/>
          <p:cNvSpPr>
            <a:spLocks noGrp="1"/>
          </p:cNvSpPr>
          <p:nvPr>
            <p:ph type="ftr" sz="quarter" idx="11"/>
          </p:nvPr>
        </p:nvSpPr>
        <p:spPr/>
        <p:txBody>
          <a:bodyPr/>
          <a:lstStyle/>
          <a:p>
            <a:r>
              <a:rPr lang="en-GB"/>
              <a:t>Terms &amp; Definitions </a:t>
            </a:r>
          </a:p>
        </p:txBody>
      </p:sp>
      <p:sp>
        <p:nvSpPr>
          <p:cNvPr id="6" name="Slide Number Placeholder 5"/>
          <p:cNvSpPr>
            <a:spLocks noGrp="1"/>
          </p:cNvSpPr>
          <p:nvPr>
            <p:ph type="sldNum" sz="quarter" idx="12"/>
          </p:nvPr>
        </p:nvSpPr>
        <p:spPr/>
        <p:txBody>
          <a:bodyPr/>
          <a:lstStyle/>
          <a:p>
            <a:fld id="{801A8B91-5D31-4ADB-A8E9-29BF8CD4C108}" type="slidenum">
              <a:rPr lang="en-GB" smtClean="0"/>
              <a:pPr/>
              <a:t>‹#›</a:t>
            </a:fld>
            <a:endParaRPr lang="en-GB"/>
          </a:p>
        </p:txBody>
      </p:sp>
    </p:spTree>
    <p:extLst>
      <p:ext uri="{BB962C8B-B14F-4D97-AF65-F5344CB8AC3E}">
        <p14:creationId xmlns:p14="http://schemas.microsoft.com/office/powerpoint/2010/main" val="3138214145"/>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8087A73-FCA3-4DBE-A5B6-422F9088BE26}" type="datetime1">
              <a:rPr lang="en-US" smtClean="0"/>
              <a:pPr/>
              <a:t>7/7/22</a:t>
            </a:fld>
            <a:endParaRPr lang="en-GB"/>
          </a:p>
        </p:txBody>
      </p:sp>
      <p:sp>
        <p:nvSpPr>
          <p:cNvPr id="6" name="Footer Placeholder 5"/>
          <p:cNvSpPr>
            <a:spLocks noGrp="1"/>
          </p:cNvSpPr>
          <p:nvPr>
            <p:ph type="ftr" sz="quarter" idx="11"/>
          </p:nvPr>
        </p:nvSpPr>
        <p:spPr/>
        <p:txBody>
          <a:bodyPr/>
          <a:lstStyle/>
          <a:p>
            <a:r>
              <a:rPr lang="en-GB"/>
              <a:t>Terms &amp; Definitions </a:t>
            </a:r>
          </a:p>
        </p:txBody>
      </p:sp>
      <p:sp>
        <p:nvSpPr>
          <p:cNvPr id="7" name="Slide Number Placeholder 6"/>
          <p:cNvSpPr>
            <a:spLocks noGrp="1"/>
          </p:cNvSpPr>
          <p:nvPr>
            <p:ph type="sldNum" sz="quarter" idx="12"/>
          </p:nvPr>
        </p:nvSpPr>
        <p:spPr/>
        <p:txBody>
          <a:bodyPr/>
          <a:lstStyle/>
          <a:p>
            <a:fld id="{801A8B91-5D31-4ADB-A8E9-29BF8CD4C108}" type="slidenum">
              <a:rPr lang="en-GB" smtClean="0"/>
              <a:pPr/>
              <a:t>‹#›</a:t>
            </a:fld>
            <a:endParaRPr lang="en-GB"/>
          </a:p>
        </p:txBody>
      </p:sp>
    </p:spTree>
    <p:extLst>
      <p:ext uri="{BB962C8B-B14F-4D97-AF65-F5344CB8AC3E}">
        <p14:creationId xmlns:p14="http://schemas.microsoft.com/office/powerpoint/2010/main" val="2215447427"/>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B37DE96-00FF-4C68-9395-88AA5BDFFE3A}" type="datetime1">
              <a:rPr lang="en-US" smtClean="0"/>
              <a:pPr/>
              <a:t>7/7/22</a:t>
            </a:fld>
            <a:endParaRPr lang="en-GB"/>
          </a:p>
        </p:txBody>
      </p:sp>
      <p:sp>
        <p:nvSpPr>
          <p:cNvPr id="8" name="Footer Placeholder 7"/>
          <p:cNvSpPr>
            <a:spLocks noGrp="1"/>
          </p:cNvSpPr>
          <p:nvPr>
            <p:ph type="ftr" sz="quarter" idx="11"/>
          </p:nvPr>
        </p:nvSpPr>
        <p:spPr/>
        <p:txBody>
          <a:bodyPr/>
          <a:lstStyle/>
          <a:p>
            <a:r>
              <a:rPr lang="en-GB"/>
              <a:t>Terms &amp; Definitions </a:t>
            </a:r>
          </a:p>
        </p:txBody>
      </p:sp>
      <p:sp>
        <p:nvSpPr>
          <p:cNvPr id="9" name="Slide Number Placeholder 8"/>
          <p:cNvSpPr>
            <a:spLocks noGrp="1"/>
          </p:cNvSpPr>
          <p:nvPr>
            <p:ph type="sldNum" sz="quarter" idx="12"/>
          </p:nvPr>
        </p:nvSpPr>
        <p:spPr/>
        <p:txBody>
          <a:bodyPr/>
          <a:lstStyle/>
          <a:p>
            <a:fld id="{801A8B91-5D31-4ADB-A8E9-29BF8CD4C108}" type="slidenum">
              <a:rPr lang="en-GB" smtClean="0"/>
              <a:pPr/>
              <a:t>‹#›</a:t>
            </a:fld>
            <a:endParaRPr lang="en-GB"/>
          </a:p>
        </p:txBody>
      </p:sp>
    </p:spTree>
    <p:extLst>
      <p:ext uri="{BB962C8B-B14F-4D97-AF65-F5344CB8AC3E}">
        <p14:creationId xmlns:p14="http://schemas.microsoft.com/office/powerpoint/2010/main" val="3627756453"/>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4CF1CEC-2EC4-4C41-8BD4-98798F2F29D3}" type="datetime1">
              <a:rPr lang="en-US" smtClean="0"/>
              <a:pPr/>
              <a:t>7/7/22</a:t>
            </a:fld>
            <a:endParaRPr lang="en-GB"/>
          </a:p>
        </p:txBody>
      </p:sp>
      <p:sp>
        <p:nvSpPr>
          <p:cNvPr id="4" name="Footer Placeholder 3"/>
          <p:cNvSpPr>
            <a:spLocks noGrp="1"/>
          </p:cNvSpPr>
          <p:nvPr>
            <p:ph type="ftr" sz="quarter" idx="11"/>
          </p:nvPr>
        </p:nvSpPr>
        <p:spPr/>
        <p:txBody>
          <a:bodyPr/>
          <a:lstStyle/>
          <a:p>
            <a:r>
              <a:rPr lang="en-GB"/>
              <a:t>Terms &amp; Definitions </a:t>
            </a:r>
          </a:p>
        </p:txBody>
      </p:sp>
      <p:sp>
        <p:nvSpPr>
          <p:cNvPr id="5" name="Slide Number Placeholder 4"/>
          <p:cNvSpPr>
            <a:spLocks noGrp="1"/>
          </p:cNvSpPr>
          <p:nvPr>
            <p:ph type="sldNum" sz="quarter" idx="12"/>
          </p:nvPr>
        </p:nvSpPr>
        <p:spPr/>
        <p:txBody>
          <a:bodyPr/>
          <a:lstStyle/>
          <a:p>
            <a:fld id="{801A8B91-5D31-4ADB-A8E9-29BF8CD4C108}" type="slidenum">
              <a:rPr lang="en-GB" smtClean="0"/>
              <a:pPr/>
              <a:t>‹#›</a:t>
            </a:fld>
            <a:endParaRPr lang="en-GB"/>
          </a:p>
        </p:txBody>
      </p:sp>
    </p:spTree>
    <p:extLst>
      <p:ext uri="{BB962C8B-B14F-4D97-AF65-F5344CB8AC3E}">
        <p14:creationId xmlns:p14="http://schemas.microsoft.com/office/powerpoint/2010/main" val="4258253345"/>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dirty="0"/>
          </a:p>
        </p:txBody>
      </p:sp>
      <p:sp>
        <p:nvSpPr>
          <p:cNvPr id="3" name="Footer Placeholder 2"/>
          <p:cNvSpPr>
            <a:spLocks noGrp="1"/>
          </p:cNvSpPr>
          <p:nvPr>
            <p:ph type="ftr" sz="quarter" idx="11"/>
          </p:nvPr>
        </p:nvSpPr>
        <p:spPr>
          <a:ln>
            <a:solidFill>
              <a:schemeClr val="bg1"/>
            </a:solidFill>
          </a:ln>
        </p:spPr>
        <p:txBody>
          <a:bodyPr/>
          <a:lstStyle/>
          <a:p>
            <a:r>
              <a:rPr lang="en-GB" dirty="0"/>
              <a:t>Terms &amp; Definitions </a:t>
            </a:r>
          </a:p>
        </p:txBody>
      </p:sp>
      <p:sp>
        <p:nvSpPr>
          <p:cNvPr id="4" name="Slide Number Placeholder 3"/>
          <p:cNvSpPr>
            <a:spLocks noGrp="1"/>
          </p:cNvSpPr>
          <p:nvPr>
            <p:ph type="sldNum" sz="quarter" idx="12"/>
          </p:nvPr>
        </p:nvSpPr>
        <p:spPr/>
        <p:txBody>
          <a:bodyPr/>
          <a:lstStyle/>
          <a:p>
            <a:fld id="{801A8B91-5D31-4ADB-A8E9-29BF8CD4C108}" type="slidenum">
              <a:rPr lang="en-GB" smtClean="0"/>
              <a:pPr/>
              <a:t>‹#›</a:t>
            </a:fld>
            <a:endParaRPr lang="en-GB"/>
          </a:p>
        </p:txBody>
      </p:sp>
      <p:pic>
        <p:nvPicPr>
          <p:cNvPr id="5" name="Picture 4" descr="RS_logo_cmyk.jpg"/>
          <p:cNvPicPr>
            <a:picLocks noChangeAspect="1"/>
          </p:cNvPicPr>
          <p:nvPr userDrawn="1"/>
        </p:nvPicPr>
        <p:blipFill>
          <a:blip r:embed="rId2" cstate="print"/>
          <a:stretch>
            <a:fillRect/>
          </a:stretch>
        </p:blipFill>
        <p:spPr>
          <a:xfrm>
            <a:off x="8477267" y="6286520"/>
            <a:ext cx="2667019" cy="329346"/>
          </a:xfrm>
          <a:prstGeom prst="rect">
            <a:avLst/>
          </a:prstGeom>
        </p:spPr>
      </p:pic>
    </p:spTree>
    <p:extLst>
      <p:ext uri="{BB962C8B-B14F-4D97-AF65-F5344CB8AC3E}">
        <p14:creationId xmlns:p14="http://schemas.microsoft.com/office/powerpoint/2010/main" val="3643631460"/>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6D8DC6-B45F-4645-948A-BB268E3E408B}" type="datetime1">
              <a:rPr lang="en-US" smtClean="0"/>
              <a:pPr/>
              <a:t>7/7/22</a:t>
            </a:fld>
            <a:endParaRPr lang="en-GB"/>
          </a:p>
        </p:txBody>
      </p:sp>
      <p:sp>
        <p:nvSpPr>
          <p:cNvPr id="6" name="Footer Placeholder 5"/>
          <p:cNvSpPr>
            <a:spLocks noGrp="1"/>
          </p:cNvSpPr>
          <p:nvPr>
            <p:ph type="ftr" sz="quarter" idx="11"/>
          </p:nvPr>
        </p:nvSpPr>
        <p:spPr/>
        <p:txBody>
          <a:bodyPr/>
          <a:lstStyle/>
          <a:p>
            <a:r>
              <a:rPr lang="en-GB"/>
              <a:t>Terms &amp; Definitions </a:t>
            </a:r>
          </a:p>
        </p:txBody>
      </p:sp>
      <p:sp>
        <p:nvSpPr>
          <p:cNvPr id="7" name="Slide Number Placeholder 6"/>
          <p:cNvSpPr>
            <a:spLocks noGrp="1"/>
          </p:cNvSpPr>
          <p:nvPr>
            <p:ph type="sldNum" sz="quarter" idx="12"/>
          </p:nvPr>
        </p:nvSpPr>
        <p:spPr/>
        <p:txBody>
          <a:bodyPr/>
          <a:lstStyle/>
          <a:p>
            <a:fld id="{801A8B91-5D31-4ADB-A8E9-29BF8CD4C108}" type="slidenum">
              <a:rPr lang="en-GB" smtClean="0"/>
              <a:pPr/>
              <a:t>‹#›</a:t>
            </a:fld>
            <a:endParaRPr lang="en-GB"/>
          </a:p>
        </p:txBody>
      </p:sp>
    </p:spTree>
    <p:extLst>
      <p:ext uri="{BB962C8B-B14F-4D97-AF65-F5344CB8AC3E}">
        <p14:creationId xmlns:p14="http://schemas.microsoft.com/office/powerpoint/2010/main" val="177187412"/>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4570AA-7532-488D-B4B0-142868972BE1}" type="datetime1">
              <a:rPr lang="en-US" smtClean="0"/>
              <a:pPr/>
              <a:t>7/7/22</a:t>
            </a:fld>
            <a:endParaRPr lang="en-GB"/>
          </a:p>
        </p:txBody>
      </p:sp>
      <p:sp>
        <p:nvSpPr>
          <p:cNvPr id="6" name="Footer Placeholder 5"/>
          <p:cNvSpPr>
            <a:spLocks noGrp="1"/>
          </p:cNvSpPr>
          <p:nvPr>
            <p:ph type="ftr" sz="quarter" idx="11"/>
          </p:nvPr>
        </p:nvSpPr>
        <p:spPr/>
        <p:txBody>
          <a:bodyPr/>
          <a:lstStyle/>
          <a:p>
            <a:r>
              <a:rPr lang="en-GB"/>
              <a:t>Terms &amp; Definitions </a:t>
            </a:r>
          </a:p>
        </p:txBody>
      </p:sp>
      <p:sp>
        <p:nvSpPr>
          <p:cNvPr id="7" name="Slide Number Placeholder 6"/>
          <p:cNvSpPr>
            <a:spLocks noGrp="1"/>
          </p:cNvSpPr>
          <p:nvPr>
            <p:ph type="sldNum" sz="quarter" idx="12"/>
          </p:nvPr>
        </p:nvSpPr>
        <p:spPr/>
        <p:txBody>
          <a:bodyPr/>
          <a:lstStyle/>
          <a:p>
            <a:fld id="{801A8B91-5D31-4ADB-A8E9-29BF8CD4C108}" type="slidenum">
              <a:rPr lang="en-GB" smtClean="0"/>
              <a:pPr/>
              <a:t>‹#›</a:t>
            </a:fld>
            <a:endParaRPr lang="en-GB"/>
          </a:p>
        </p:txBody>
      </p:sp>
    </p:spTree>
    <p:extLst>
      <p:ext uri="{BB962C8B-B14F-4D97-AF65-F5344CB8AC3E}">
        <p14:creationId xmlns:p14="http://schemas.microsoft.com/office/powerpoint/2010/main" val="2144780326"/>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322AD2B-6631-4270-9F02-B4B4EBD86349}" type="datetime1">
              <a:rPr lang="en-US" smtClean="0"/>
              <a:pPr/>
              <a:t>7/7/22</a:t>
            </a:fld>
            <a:endParaRPr lang="en-GB"/>
          </a:p>
        </p:txBody>
      </p:sp>
      <p:sp>
        <p:nvSpPr>
          <p:cNvPr id="5" name="Footer Placeholder 4"/>
          <p:cNvSpPr>
            <a:spLocks noGrp="1"/>
          </p:cNvSpPr>
          <p:nvPr>
            <p:ph type="ftr" sz="quarter" idx="11"/>
          </p:nvPr>
        </p:nvSpPr>
        <p:spPr/>
        <p:txBody>
          <a:bodyPr/>
          <a:lstStyle/>
          <a:p>
            <a:r>
              <a:rPr lang="en-GB"/>
              <a:t>Terms &amp; Definitions </a:t>
            </a:r>
          </a:p>
        </p:txBody>
      </p:sp>
      <p:sp>
        <p:nvSpPr>
          <p:cNvPr id="6" name="Slide Number Placeholder 5"/>
          <p:cNvSpPr>
            <a:spLocks noGrp="1"/>
          </p:cNvSpPr>
          <p:nvPr>
            <p:ph type="sldNum" sz="quarter" idx="12"/>
          </p:nvPr>
        </p:nvSpPr>
        <p:spPr/>
        <p:txBody>
          <a:bodyPr/>
          <a:lstStyle/>
          <a:p>
            <a:fld id="{801A8B91-5D31-4ADB-A8E9-29BF8CD4C108}" type="slidenum">
              <a:rPr lang="en-GB" smtClean="0"/>
              <a:pPr/>
              <a:t>‹#›</a:t>
            </a:fld>
            <a:endParaRPr lang="en-GB"/>
          </a:p>
        </p:txBody>
      </p:sp>
    </p:spTree>
    <p:extLst>
      <p:ext uri="{BB962C8B-B14F-4D97-AF65-F5344CB8AC3E}">
        <p14:creationId xmlns:p14="http://schemas.microsoft.com/office/powerpoint/2010/main" val="2088696097"/>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4082B41-99CA-47AA-9266-B226A6B3AD22}" type="datetime1">
              <a:rPr lang="en-US" smtClean="0"/>
              <a:pPr/>
              <a:t>7/7/22</a:t>
            </a:fld>
            <a:endParaRPr lang="en-GB"/>
          </a:p>
        </p:txBody>
      </p:sp>
      <p:sp>
        <p:nvSpPr>
          <p:cNvPr id="5" name="Footer Placeholder 4"/>
          <p:cNvSpPr>
            <a:spLocks noGrp="1"/>
          </p:cNvSpPr>
          <p:nvPr>
            <p:ph type="ftr" sz="quarter" idx="11"/>
          </p:nvPr>
        </p:nvSpPr>
        <p:spPr/>
        <p:txBody>
          <a:bodyPr/>
          <a:lstStyle/>
          <a:p>
            <a:r>
              <a:rPr lang="en-GB"/>
              <a:t>Terms &amp; Definitions </a:t>
            </a:r>
          </a:p>
        </p:txBody>
      </p:sp>
      <p:sp>
        <p:nvSpPr>
          <p:cNvPr id="6" name="Slide Number Placeholder 5"/>
          <p:cNvSpPr>
            <a:spLocks noGrp="1"/>
          </p:cNvSpPr>
          <p:nvPr>
            <p:ph type="sldNum" sz="quarter" idx="12"/>
          </p:nvPr>
        </p:nvSpPr>
        <p:spPr/>
        <p:txBody>
          <a:bodyPr/>
          <a:lstStyle/>
          <a:p>
            <a:fld id="{801A8B91-5D31-4ADB-A8E9-29BF8CD4C108}" type="slidenum">
              <a:rPr lang="en-GB" smtClean="0"/>
              <a:pPr/>
              <a:t>‹#›</a:t>
            </a:fld>
            <a:endParaRPr lang="en-GB"/>
          </a:p>
        </p:txBody>
      </p:sp>
    </p:spTree>
    <p:extLst>
      <p:ext uri="{BB962C8B-B14F-4D97-AF65-F5344CB8AC3E}">
        <p14:creationId xmlns:p14="http://schemas.microsoft.com/office/powerpoint/2010/main" val="518423628"/>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87FD9-C064-B2B1-012B-1730A6AA64B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E2C4411-3763-E86A-58B0-7209D17CD4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D30301A-329B-6099-623D-0C922CA2CE81}"/>
              </a:ext>
            </a:extLst>
          </p:cNvPr>
          <p:cNvSpPr>
            <a:spLocks noGrp="1"/>
          </p:cNvSpPr>
          <p:nvPr>
            <p:ph type="dt" sz="half" idx="10"/>
          </p:nvPr>
        </p:nvSpPr>
        <p:spPr/>
        <p:txBody>
          <a:bodyPr/>
          <a:lstStyle/>
          <a:p>
            <a:fld id="{180EE7A7-1611-493F-9965-7DEB84BE13C5}" type="datetimeFigureOut">
              <a:rPr lang="en-GB" smtClean="0"/>
              <a:t>07/07/2022</a:t>
            </a:fld>
            <a:endParaRPr lang="en-GB"/>
          </a:p>
        </p:txBody>
      </p:sp>
      <p:sp>
        <p:nvSpPr>
          <p:cNvPr id="5" name="Footer Placeholder 4">
            <a:extLst>
              <a:ext uri="{FF2B5EF4-FFF2-40B4-BE49-F238E27FC236}">
                <a16:creationId xmlns:a16="http://schemas.microsoft.com/office/drawing/2014/main" id="{C6458E47-B16B-FB2E-C16E-91C41C976C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83D4DA-B5EA-BC67-7D83-83F494801728}"/>
              </a:ext>
            </a:extLst>
          </p:cNvPr>
          <p:cNvSpPr>
            <a:spLocks noGrp="1"/>
          </p:cNvSpPr>
          <p:nvPr>
            <p:ph type="sldNum" sz="quarter" idx="12"/>
          </p:nvPr>
        </p:nvSpPr>
        <p:spPr/>
        <p:txBody>
          <a:bodyPr/>
          <a:lstStyle/>
          <a:p>
            <a:fld id="{C2B7D114-84F1-498B-A85A-990D4B1B7701}" type="slidenum">
              <a:rPr lang="en-GB" smtClean="0"/>
              <a:t>‹#›</a:t>
            </a:fld>
            <a:endParaRPr lang="en-GB"/>
          </a:p>
        </p:txBody>
      </p:sp>
    </p:spTree>
    <p:extLst>
      <p:ext uri="{BB962C8B-B14F-4D97-AF65-F5344CB8AC3E}">
        <p14:creationId xmlns:p14="http://schemas.microsoft.com/office/powerpoint/2010/main" val="33425424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BD3FB-8153-4C70-F90B-5881994A8D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96B5B40-9957-60C2-7D1C-C612ECB1191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89F5E7-4422-B2FD-9256-8EC74A213524}"/>
              </a:ext>
            </a:extLst>
          </p:cNvPr>
          <p:cNvSpPr>
            <a:spLocks noGrp="1"/>
          </p:cNvSpPr>
          <p:nvPr>
            <p:ph type="dt" sz="half" idx="10"/>
          </p:nvPr>
        </p:nvSpPr>
        <p:spPr/>
        <p:txBody>
          <a:bodyPr/>
          <a:lstStyle/>
          <a:p>
            <a:fld id="{180EE7A7-1611-493F-9965-7DEB84BE13C5}" type="datetimeFigureOut">
              <a:rPr lang="en-GB" smtClean="0"/>
              <a:t>07/07/2022</a:t>
            </a:fld>
            <a:endParaRPr lang="en-GB"/>
          </a:p>
        </p:txBody>
      </p:sp>
      <p:sp>
        <p:nvSpPr>
          <p:cNvPr id="5" name="Footer Placeholder 4">
            <a:extLst>
              <a:ext uri="{FF2B5EF4-FFF2-40B4-BE49-F238E27FC236}">
                <a16:creationId xmlns:a16="http://schemas.microsoft.com/office/drawing/2014/main" id="{53EF7029-43A7-25A0-AB04-22EB74A9D4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B4CCF4-B69B-4A45-C1F1-D03E5DD74159}"/>
              </a:ext>
            </a:extLst>
          </p:cNvPr>
          <p:cNvSpPr>
            <a:spLocks noGrp="1"/>
          </p:cNvSpPr>
          <p:nvPr>
            <p:ph type="sldNum" sz="quarter" idx="12"/>
          </p:nvPr>
        </p:nvSpPr>
        <p:spPr/>
        <p:txBody>
          <a:bodyPr/>
          <a:lstStyle/>
          <a:p>
            <a:fld id="{C2B7D114-84F1-498B-A85A-990D4B1B7701}" type="slidenum">
              <a:rPr lang="en-GB" smtClean="0"/>
              <a:t>‹#›</a:t>
            </a:fld>
            <a:endParaRPr lang="en-GB"/>
          </a:p>
        </p:txBody>
      </p:sp>
    </p:spTree>
    <p:extLst>
      <p:ext uri="{BB962C8B-B14F-4D97-AF65-F5344CB8AC3E}">
        <p14:creationId xmlns:p14="http://schemas.microsoft.com/office/powerpoint/2010/main" val="99251584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728B3-00A4-D921-5C21-912CEA1079A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C6538B4-CEDE-3A40-0EA6-4A4769270FA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3BFF560-18EA-90EA-D175-BDF962CAE96A}"/>
              </a:ext>
            </a:extLst>
          </p:cNvPr>
          <p:cNvSpPr>
            <a:spLocks noGrp="1"/>
          </p:cNvSpPr>
          <p:nvPr>
            <p:ph type="dt" sz="half" idx="10"/>
          </p:nvPr>
        </p:nvSpPr>
        <p:spPr/>
        <p:txBody>
          <a:bodyPr/>
          <a:lstStyle/>
          <a:p>
            <a:fld id="{180EE7A7-1611-493F-9965-7DEB84BE13C5}" type="datetimeFigureOut">
              <a:rPr lang="en-GB" smtClean="0"/>
              <a:t>07/07/2022</a:t>
            </a:fld>
            <a:endParaRPr lang="en-GB"/>
          </a:p>
        </p:txBody>
      </p:sp>
      <p:sp>
        <p:nvSpPr>
          <p:cNvPr id="5" name="Footer Placeholder 4">
            <a:extLst>
              <a:ext uri="{FF2B5EF4-FFF2-40B4-BE49-F238E27FC236}">
                <a16:creationId xmlns:a16="http://schemas.microsoft.com/office/drawing/2014/main" id="{489D12E1-12D7-761B-B84A-2FA8F89196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E89D3F-AE1C-CB1B-ED71-6E85067C9DF6}"/>
              </a:ext>
            </a:extLst>
          </p:cNvPr>
          <p:cNvSpPr>
            <a:spLocks noGrp="1"/>
          </p:cNvSpPr>
          <p:nvPr>
            <p:ph type="sldNum" sz="quarter" idx="12"/>
          </p:nvPr>
        </p:nvSpPr>
        <p:spPr/>
        <p:txBody>
          <a:bodyPr/>
          <a:lstStyle/>
          <a:p>
            <a:fld id="{C2B7D114-84F1-498B-A85A-990D4B1B7701}" type="slidenum">
              <a:rPr lang="en-GB" smtClean="0"/>
              <a:t>‹#›</a:t>
            </a:fld>
            <a:endParaRPr lang="en-GB"/>
          </a:p>
        </p:txBody>
      </p:sp>
    </p:spTree>
    <p:extLst>
      <p:ext uri="{BB962C8B-B14F-4D97-AF65-F5344CB8AC3E}">
        <p14:creationId xmlns:p14="http://schemas.microsoft.com/office/powerpoint/2010/main" val="10846997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94BB1-D0CA-6F59-7E92-5A346EAB69F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908D827-D715-37BE-2B27-B349B336315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A6B197D-53D5-FA81-53B9-5FA42688695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479073A-1C36-EC60-C132-9037AAC28D0B}"/>
              </a:ext>
            </a:extLst>
          </p:cNvPr>
          <p:cNvSpPr>
            <a:spLocks noGrp="1"/>
          </p:cNvSpPr>
          <p:nvPr>
            <p:ph type="dt" sz="half" idx="10"/>
          </p:nvPr>
        </p:nvSpPr>
        <p:spPr/>
        <p:txBody>
          <a:bodyPr/>
          <a:lstStyle/>
          <a:p>
            <a:fld id="{180EE7A7-1611-493F-9965-7DEB84BE13C5}" type="datetimeFigureOut">
              <a:rPr lang="en-GB" smtClean="0"/>
              <a:t>07/07/2022</a:t>
            </a:fld>
            <a:endParaRPr lang="en-GB"/>
          </a:p>
        </p:txBody>
      </p:sp>
      <p:sp>
        <p:nvSpPr>
          <p:cNvPr id="6" name="Footer Placeholder 5">
            <a:extLst>
              <a:ext uri="{FF2B5EF4-FFF2-40B4-BE49-F238E27FC236}">
                <a16:creationId xmlns:a16="http://schemas.microsoft.com/office/drawing/2014/main" id="{D97E076A-C554-B998-83CD-29C25DCC9A1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7A1D16-6A3E-D0BD-5163-8965BA6EC5C0}"/>
              </a:ext>
            </a:extLst>
          </p:cNvPr>
          <p:cNvSpPr>
            <a:spLocks noGrp="1"/>
          </p:cNvSpPr>
          <p:nvPr>
            <p:ph type="sldNum" sz="quarter" idx="12"/>
          </p:nvPr>
        </p:nvSpPr>
        <p:spPr/>
        <p:txBody>
          <a:bodyPr/>
          <a:lstStyle/>
          <a:p>
            <a:fld id="{C2B7D114-84F1-498B-A85A-990D4B1B7701}" type="slidenum">
              <a:rPr lang="en-GB" smtClean="0"/>
              <a:t>‹#›</a:t>
            </a:fld>
            <a:endParaRPr lang="en-GB"/>
          </a:p>
        </p:txBody>
      </p:sp>
    </p:spTree>
    <p:extLst>
      <p:ext uri="{BB962C8B-B14F-4D97-AF65-F5344CB8AC3E}">
        <p14:creationId xmlns:p14="http://schemas.microsoft.com/office/powerpoint/2010/main" val="8833193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531E6-65D8-97E1-AC56-E77A64905CC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D157A7-63E0-6791-1EE5-2B87D63EF76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C023A8A-C3D6-0AE3-FEB0-C7021A6E69D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EB04CCF-5F02-0730-1397-4BCECC49F9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9E833F0-B0F5-9CB9-317D-F29C2EF5F8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F9A58E4-4ABB-5F9B-3D0A-20C8A27C2151}"/>
              </a:ext>
            </a:extLst>
          </p:cNvPr>
          <p:cNvSpPr>
            <a:spLocks noGrp="1"/>
          </p:cNvSpPr>
          <p:nvPr>
            <p:ph type="dt" sz="half" idx="10"/>
          </p:nvPr>
        </p:nvSpPr>
        <p:spPr/>
        <p:txBody>
          <a:bodyPr/>
          <a:lstStyle/>
          <a:p>
            <a:fld id="{180EE7A7-1611-493F-9965-7DEB84BE13C5}" type="datetimeFigureOut">
              <a:rPr lang="en-GB" smtClean="0"/>
              <a:t>07/07/2022</a:t>
            </a:fld>
            <a:endParaRPr lang="en-GB"/>
          </a:p>
        </p:txBody>
      </p:sp>
      <p:sp>
        <p:nvSpPr>
          <p:cNvPr id="8" name="Footer Placeholder 7">
            <a:extLst>
              <a:ext uri="{FF2B5EF4-FFF2-40B4-BE49-F238E27FC236}">
                <a16:creationId xmlns:a16="http://schemas.microsoft.com/office/drawing/2014/main" id="{53A02475-082A-ABE9-8A5F-622B5E82E35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99A047C-49C4-1BA4-D89E-359E697658E9}"/>
              </a:ext>
            </a:extLst>
          </p:cNvPr>
          <p:cNvSpPr>
            <a:spLocks noGrp="1"/>
          </p:cNvSpPr>
          <p:nvPr>
            <p:ph type="sldNum" sz="quarter" idx="12"/>
          </p:nvPr>
        </p:nvSpPr>
        <p:spPr/>
        <p:txBody>
          <a:bodyPr/>
          <a:lstStyle/>
          <a:p>
            <a:fld id="{C2B7D114-84F1-498B-A85A-990D4B1B7701}" type="slidenum">
              <a:rPr lang="en-GB" smtClean="0"/>
              <a:t>‹#›</a:t>
            </a:fld>
            <a:endParaRPr lang="en-GB"/>
          </a:p>
        </p:txBody>
      </p:sp>
    </p:spTree>
    <p:extLst>
      <p:ext uri="{BB962C8B-B14F-4D97-AF65-F5344CB8AC3E}">
        <p14:creationId xmlns:p14="http://schemas.microsoft.com/office/powerpoint/2010/main" val="265754629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F1E5C-3B8D-C29D-494F-1D3A9267A7F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95D562B-8C35-68F9-EAA2-61C47138B37C}"/>
              </a:ext>
            </a:extLst>
          </p:cNvPr>
          <p:cNvSpPr>
            <a:spLocks noGrp="1"/>
          </p:cNvSpPr>
          <p:nvPr>
            <p:ph type="dt" sz="half" idx="10"/>
          </p:nvPr>
        </p:nvSpPr>
        <p:spPr/>
        <p:txBody>
          <a:bodyPr/>
          <a:lstStyle/>
          <a:p>
            <a:fld id="{180EE7A7-1611-493F-9965-7DEB84BE13C5}" type="datetimeFigureOut">
              <a:rPr lang="en-GB" smtClean="0"/>
              <a:t>07/07/2022</a:t>
            </a:fld>
            <a:endParaRPr lang="en-GB"/>
          </a:p>
        </p:txBody>
      </p:sp>
      <p:sp>
        <p:nvSpPr>
          <p:cNvPr id="4" name="Footer Placeholder 3">
            <a:extLst>
              <a:ext uri="{FF2B5EF4-FFF2-40B4-BE49-F238E27FC236}">
                <a16:creationId xmlns:a16="http://schemas.microsoft.com/office/drawing/2014/main" id="{C288CA8E-415B-58B6-A126-9F34EE692F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0B928B7-96DE-0A59-5FBF-5AD63E4CDA45}"/>
              </a:ext>
            </a:extLst>
          </p:cNvPr>
          <p:cNvSpPr>
            <a:spLocks noGrp="1"/>
          </p:cNvSpPr>
          <p:nvPr>
            <p:ph type="sldNum" sz="quarter" idx="12"/>
          </p:nvPr>
        </p:nvSpPr>
        <p:spPr/>
        <p:txBody>
          <a:bodyPr/>
          <a:lstStyle/>
          <a:p>
            <a:fld id="{C2B7D114-84F1-498B-A85A-990D4B1B7701}" type="slidenum">
              <a:rPr lang="en-GB" smtClean="0"/>
              <a:t>‹#›</a:t>
            </a:fld>
            <a:endParaRPr lang="en-GB"/>
          </a:p>
        </p:txBody>
      </p:sp>
    </p:spTree>
    <p:extLst>
      <p:ext uri="{BB962C8B-B14F-4D97-AF65-F5344CB8AC3E}">
        <p14:creationId xmlns:p14="http://schemas.microsoft.com/office/powerpoint/2010/main" val="411240974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2D3F2D-B453-07C4-B4C8-CE5D7CF0C0C7}"/>
              </a:ext>
            </a:extLst>
          </p:cNvPr>
          <p:cNvSpPr>
            <a:spLocks noGrp="1"/>
          </p:cNvSpPr>
          <p:nvPr>
            <p:ph type="dt" sz="half" idx="10"/>
          </p:nvPr>
        </p:nvSpPr>
        <p:spPr/>
        <p:txBody>
          <a:bodyPr/>
          <a:lstStyle/>
          <a:p>
            <a:fld id="{180EE7A7-1611-493F-9965-7DEB84BE13C5}" type="datetimeFigureOut">
              <a:rPr lang="en-GB" smtClean="0"/>
              <a:t>07/07/2022</a:t>
            </a:fld>
            <a:endParaRPr lang="en-GB"/>
          </a:p>
        </p:txBody>
      </p:sp>
      <p:sp>
        <p:nvSpPr>
          <p:cNvPr id="3" name="Footer Placeholder 2">
            <a:extLst>
              <a:ext uri="{FF2B5EF4-FFF2-40B4-BE49-F238E27FC236}">
                <a16:creationId xmlns:a16="http://schemas.microsoft.com/office/drawing/2014/main" id="{F224A12E-7A21-83D5-0F93-E80D8030D9E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602F2FA-8060-1081-68E9-77DAE8ECB9F2}"/>
              </a:ext>
            </a:extLst>
          </p:cNvPr>
          <p:cNvSpPr>
            <a:spLocks noGrp="1"/>
          </p:cNvSpPr>
          <p:nvPr>
            <p:ph type="sldNum" sz="quarter" idx="12"/>
          </p:nvPr>
        </p:nvSpPr>
        <p:spPr/>
        <p:txBody>
          <a:bodyPr/>
          <a:lstStyle/>
          <a:p>
            <a:fld id="{C2B7D114-84F1-498B-A85A-990D4B1B7701}" type="slidenum">
              <a:rPr lang="en-GB" smtClean="0"/>
              <a:t>‹#›</a:t>
            </a:fld>
            <a:endParaRPr lang="en-GB"/>
          </a:p>
        </p:txBody>
      </p:sp>
    </p:spTree>
    <p:extLst>
      <p:ext uri="{BB962C8B-B14F-4D97-AF65-F5344CB8AC3E}">
        <p14:creationId xmlns:p14="http://schemas.microsoft.com/office/powerpoint/2010/main" val="65091771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DB3DD-44C6-B555-EC2A-C58471660D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C267A60-51A4-989B-4FE5-118DB83D94E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AADC0DD-5B6E-C155-3A20-EAAEE14BDD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D4EEB26-DBFA-A8FA-62C8-A826ED8CACE9}"/>
              </a:ext>
            </a:extLst>
          </p:cNvPr>
          <p:cNvSpPr>
            <a:spLocks noGrp="1"/>
          </p:cNvSpPr>
          <p:nvPr>
            <p:ph type="dt" sz="half" idx="10"/>
          </p:nvPr>
        </p:nvSpPr>
        <p:spPr/>
        <p:txBody>
          <a:bodyPr/>
          <a:lstStyle/>
          <a:p>
            <a:fld id="{180EE7A7-1611-493F-9965-7DEB84BE13C5}" type="datetimeFigureOut">
              <a:rPr lang="en-GB" smtClean="0"/>
              <a:t>07/07/2022</a:t>
            </a:fld>
            <a:endParaRPr lang="en-GB"/>
          </a:p>
        </p:txBody>
      </p:sp>
      <p:sp>
        <p:nvSpPr>
          <p:cNvPr id="6" name="Footer Placeholder 5">
            <a:extLst>
              <a:ext uri="{FF2B5EF4-FFF2-40B4-BE49-F238E27FC236}">
                <a16:creationId xmlns:a16="http://schemas.microsoft.com/office/drawing/2014/main" id="{641962E9-87BD-4425-2292-337DF24ACD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BE2D54-0565-D6C1-C933-8D8628322CC1}"/>
              </a:ext>
            </a:extLst>
          </p:cNvPr>
          <p:cNvSpPr>
            <a:spLocks noGrp="1"/>
          </p:cNvSpPr>
          <p:nvPr>
            <p:ph type="sldNum" sz="quarter" idx="12"/>
          </p:nvPr>
        </p:nvSpPr>
        <p:spPr/>
        <p:txBody>
          <a:bodyPr/>
          <a:lstStyle/>
          <a:p>
            <a:fld id="{C2B7D114-84F1-498B-A85A-990D4B1B7701}" type="slidenum">
              <a:rPr lang="en-GB" smtClean="0"/>
              <a:t>‹#›</a:t>
            </a:fld>
            <a:endParaRPr lang="en-GB"/>
          </a:p>
        </p:txBody>
      </p:sp>
    </p:spTree>
    <p:extLst>
      <p:ext uri="{BB962C8B-B14F-4D97-AF65-F5344CB8AC3E}">
        <p14:creationId xmlns:p14="http://schemas.microsoft.com/office/powerpoint/2010/main" val="106596030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D5CEB-B076-3E91-317C-5DB8E22DAE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C0CC306-3125-846E-7853-12B85C0A98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F558067-9B30-F11F-29B2-720C60924B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06261C3-4904-B706-EAC3-2858F6961321}"/>
              </a:ext>
            </a:extLst>
          </p:cNvPr>
          <p:cNvSpPr>
            <a:spLocks noGrp="1"/>
          </p:cNvSpPr>
          <p:nvPr>
            <p:ph type="dt" sz="half" idx="10"/>
          </p:nvPr>
        </p:nvSpPr>
        <p:spPr/>
        <p:txBody>
          <a:bodyPr/>
          <a:lstStyle/>
          <a:p>
            <a:fld id="{180EE7A7-1611-493F-9965-7DEB84BE13C5}" type="datetimeFigureOut">
              <a:rPr lang="en-GB" smtClean="0"/>
              <a:t>07/07/2022</a:t>
            </a:fld>
            <a:endParaRPr lang="en-GB"/>
          </a:p>
        </p:txBody>
      </p:sp>
      <p:sp>
        <p:nvSpPr>
          <p:cNvPr id="6" name="Footer Placeholder 5">
            <a:extLst>
              <a:ext uri="{FF2B5EF4-FFF2-40B4-BE49-F238E27FC236}">
                <a16:creationId xmlns:a16="http://schemas.microsoft.com/office/drawing/2014/main" id="{F01916DC-B5D5-AC70-1401-42BF7D81A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3995AB-9A98-7D93-0CE2-212138CCDFFE}"/>
              </a:ext>
            </a:extLst>
          </p:cNvPr>
          <p:cNvSpPr>
            <a:spLocks noGrp="1"/>
          </p:cNvSpPr>
          <p:nvPr>
            <p:ph type="sldNum" sz="quarter" idx="12"/>
          </p:nvPr>
        </p:nvSpPr>
        <p:spPr/>
        <p:txBody>
          <a:bodyPr/>
          <a:lstStyle/>
          <a:p>
            <a:fld id="{C2B7D114-84F1-498B-A85A-990D4B1B7701}" type="slidenum">
              <a:rPr lang="en-GB" smtClean="0"/>
              <a:t>‹#›</a:t>
            </a:fld>
            <a:endParaRPr lang="en-GB"/>
          </a:p>
        </p:txBody>
      </p:sp>
    </p:spTree>
    <p:extLst>
      <p:ext uri="{BB962C8B-B14F-4D97-AF65-F5344CB8AC3E}">
        <p14:creationId xmlns:p14="http://schemas.microsoft.com/office/powerpoint/2010/main" val="285175966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8DBDF-070C-D732-6410-BBFA125BE15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5DB7276-3696-8F97-5159-A06B6FA7788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F7BA21-0110-0101-1065-5D56AA8DDCB8}"/>
              </a:ext>
            </a:extLst>
          </p:cNvPr>
          <p:cNvSpPr>
            <a:spLocks noGrp="1"/>
          </p:cNvSpPr>
          <p:nvPr>
            <p:ph type="dt" sz="half" idx="10"/>
          </p:nvPr>
        </p:nvSpPr>
        <p:spPr/>
        <p:txBody>
          <a:bodyPr/>
          <a:lstStyle/>
          <a:p>
            <a:fld id="{180EE7A7-1611-493F-9965-7DEB84BE13C5}" type="datetimeFigureOut">
              <a:rPr lang="en-GB" smtClean="0"/>
              <a:t>07/07/2022</a:t>
            </a:fld>
            <a:endParaRPr lang="en-GB"/>
          </a:p>
        </p:txBody>
      </p:sp>
      <p:sp>
        <p:nvSpPr>
          <p:cNvPr id="5" name="Footer Placeholder 4">
            <a:extLst>
              <a:ext uri="{FF2B5EF4-FFF2-40B4-BE49-F238E27FC236}">
                <a16:creationId xmlns:a16="http://schemas.microsoft.com/office/drawing/2014/main" id="{54E4BF6F-835F-E697-9982-282B4D8D0C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95C106-03E1-E38C-50F5-3F53D2BA8297}"/>
              </a:ext>
            </a:extLst>
          </p:cNvPr>
          <p:cNvSpPr>
            <a:spLocks noGrp="1"/>
          </p:cNvSpPr>
          <p:nvPr>
            <p:ph type="sldNum" sz="quarter" idx="12"/>
          </p:nvPr>
        </p:nvSpPr>
        <p:spPr/>
        <p:txBody>
          <a:bodyPr/>
          <a:lstStyle/>
          <a:p>
            <a:fld id="{C2B7D114-84F1-498B-A85A-990D4B1B7701}" type="slidenum">
              <a:rPr lang="en-GB" smtClean="0"/>
              <a:t>‹#›</a:t>
            </a:fld>
            <a:endParaRPr lang="en-GB"/>
          </a:p>
        </p:txBody>
      </p:sp>
    </p:spTree>
    <p:extLst>
      <p:ext uri="{BB962C8B-B14F-4D97-AF65-F5344CB8AC3E}">
        <p14:creationId xmlns:p14="http://schemas.microsoft.com/office/powerpoint/2010/main" val="163616948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88D1AAD-22CE-0C15-DEF6-D09700FF2E6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8F20853-18A3-ED0D-B245-8EA13EC3E9B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47CDB1-8A71-7094-6FBB-F4359550D978}"/>
              </a:ext>
            </a:extLst>
          </p:cNvPr>
          <p:cNvSpPr>
            <a:spLocks noGrp="1"/>
          </p:cNvSpPr>
          <p:nvPr>
            <p:ph type="dt" sz="half" idx="10"/>
          </p:nvPr>
        </p:nvSpPr>
        <p:spPr/>
        <p:txBody>
          <a:bodyPr/>
          <a:lstStyle/>
          <a:p>
            <a:fld id="{180EE7A7-1611-493F-9965-7DEB84BE13C5}" type="datetimeFigureOut">
              <a:rPr lang="en-GB" smtClean="0"/>
              <a:t>07/07/2022</a:t>
            </a:fld>
            <a:endParaRPr lang="en-GB"/>
          </a:p>
        </p:txBody>
      </p:sp>
      <p:sp>
        <p:nvSpPr>
          <p:cNvPr id="5" name="Footer Placeholder 4">
            <a:extLst>
              <a:ext uri="{FF2B5EF4-FFF2-40B4-BE49-F238E27FC236}">
                <a16:creationId xmlns:a16="http://schemas.microsoft.com/office/drawing/2014/main" id="{416A591B-24BC-EB84-E26B-6D85584C8F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62F88B-BC60-649B-B843-FCE3AC88C37A}"/>
              </a:ext>
            </a:extLst>
          </p:cNvPr>
          <p:cNvSpPr>
            <a:spLocks noGrp="1"/>
          </p:cNvSpPr>
          <p:nvPr>
            <p:ph type="sldNum" sz="quarter" idx="12"/>
          </p:nvPr>
        </p:nvSpPr>
        <p:spPr/>
        <p:txBody>
          <a:bodyPr/>
          <a:lstStyle/>
          <a:p>
            <a:fld id="{C2B7D114-84F1-498B-A85A-990D4B1B7701}" type="slidenum">
              <a:rPr lang="en-GB" smtClean="0"/>
              <a:t>‹#›</a:t>
            </a:fld>
            <a:endParaRPr lang="en-GB"/>
          </a:p>
        </p:txBody>
      </p:sp>
    </p:spTree>
    <p:extLst>
      <p:ext uri="{BB962C8B-B14F-4D97-AF65-F5344CB8AC3E}">
        <p14:creationId xmlns:p14="http://schemas.microsoft.com/office/powerpoint/2010/main" val="283822913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13" Type="http://schemas.openxmlformats.org/officeDocument/2006/relationships/slideLayout" Target="../slideLayouts/slideLayout19.xml"/><Relationship Id="rId18" Type="http://schemas.openxmlformats.org/officeDocument/2006/relationships/image" Target="../media/image3.png"/><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slideLayout" Target="../slideLayouts/slideLayout18.xml"/><Relationship Id="rId17" Type="http://schemas.openxmlformats.org/officeDocument/2006/relationships/theme" Target="../theme/theme2.xml"/><Relationship Id="rId2" Type="http://schemas.openxmlformats.org/officeDocument/2006/relationships/slideLayout" Target="../slideLayouts/slideLayout8.xml"/><Relationship Id="rId16" Type="http://schemas.openxmlformats.org/officeDocument/2006/relationships/slideLayout" Target="../slideLayouts/slideLayout22.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5" Type="http://schemas.openxmlformats.org/officeDocument/2006/relationships/slideLayout" Target="../slideLayouts/slideLayout2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 Id="rId14"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D3F4B6E-E0F7-4EA2-8132-50AED8FC68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9CCD59BF-47BA-48ED-9DFE-24F30D9057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560066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Lst>
  <p:txStyles>
    <p:titleStyle>
      <a:lvl1pPr algn="l" defTabSz="914400" rtl="0" eaLnBrk="1" latinLnBrk="0" hangingPunct="1">
        <a:lnSpc>
          <a:spcPct val="90000"/>
        </a:lnSpc>
        <a:spcBef>
          <a:spcPct val="0"/>
        </a:spcBef>
        <a:buNone/>
        <a:defRPr sz="3600" b="1" kern="1200">
          <a:solidFill>
            <a:srgbClr val="1D3058"/>
          </a:solidFill>
          <a:latin typeface="Inter" panose="02000503000000020004" pitchFamily="2" charset="0"/>
          <a:ea typeface="Inter" panose="02000503000000020004" pitchFamily="2" charset="0"/>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1D3058"/>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1D305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1D305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1D305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1D305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16000"/>
            <a:lum/>
          </a:blip>
          <a:srcRect/>
          <a:stretch>
            <a:fillRect t="-4000" b="-4000"/>
          </a:stretch>
        </a:blip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0563C13-7CBF-44E6-8070-FE39BBAFF02B}" type="datetimeFigureOut">
              <a:rPr lang="en-GB" smtClean="0"/>
              <a:t>07/07/2022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B262640-0443-45A6-BAD4-71623061034F}" type="slidenum">
              <a:rPr lang="en-GB" smtClean="0"/>
              <a:t>‹#›</a:t>
            </a:fld>
            <a:endParaRPr lang="en-GB"/>
          </a:p>
        </p:txBody>
      </p:sp>
    </p:spTree>
    <p:extLst>
      <p:ext uri="{BB962C8B-B14F-4D97-AF65-F5344CB8AC3E}">
        <p14:creationId xmlns:p14="http://schemas.microsoft.com/office/powerpoint/2010/main" val="289454729"/>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 id="2147483668" r:id="rId12"/>
    <p:sldLayoutId id="2147483669" r:id="rId13"/>
    <p:sldLayoutId id="2147483670" r:id="rId14"/>
    <p:sldLayoutId id="2147483671" r:id="rId15"/>
    <p:sldLayoutId id="214748367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25ECDD-987C-4783-B21E-79251FC3B724}" type="datetime1">
              <a:rPr lang="en-US" smtClean="0"/>
              <a:pPr/>
              <a:t>7/7/22</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Terms &amp; Definitions </a:t>
            </a: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1A8B91-5D31-4ADB-A8E9-29BF8CD4C108}" type="slidenum">
              <a:rPr lang="en-GB" smtClean="0"/>
              <a:pPr/>
              <a:t>‹#›</a:t>
            </a:fld>
            <a:endParaRPr lang="en-GB"/>
          </a:p>
        </p:txBody>
      </p:sp>
    </p:spTree>
    <p:extLst>
      <p:ext uri="{BB962C8B-B14F-4D97-AF65-F5344CB8AC3E}">
        <p14:creationId xmlns:p14="http://schemas.microsoft.com/office/powerpoint/2010/main" val="2007335827"/>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ransition/>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48BDB34-2825-976F-28C5-2F385694AF5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543F43D-E3CE-4CC5-0B30-CADB50D767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64193F-06B8-4C17-DCFD-1FDBB1D460F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0EE7A7-1611-493F-9965-7DEB84BE13C5}" type="datetimeFigureOut">
              <a:rPr lang="en-GB" smtClean="0"/>
              <a:t>07/07/2022</a:t>
            </a:fld>
            <a:endParaRPr lang="en-GB"/>
          </a:p>
        </p:txBody>
      </p:sp>
      <p:sp>
        <p:nvSpPr>
          <p:cNvPr id="5" name="Footer Placeholder 4">
            <a:extLst>
              <a:ext uri="{FF2B5EF4-FFF2-40B4-BE49-F238E27FC236}">
                <a16:creationId xmlns:a16="http://schemas.microsoft.com/office/drawing/2014/main" id="{EFA9CEC2-67AF-A3D1-F690-1779FDB355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D732CB1-AA87-A542-1512-CABCC9816B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B7D114-84F1-498B-A85A-990D4B1B7701}" type="slidenum">
              <a:rPr lang="en-GB" smtClean="0"/>
              <a:t>‹#›</a:t>
            </a:fld>
            <a:endParaRPr lang="en-GB"/>
          </a:p>
        </p:txBody>
      </p:sp>
    </p:spTree>
    <p:extLst>
      <p:ext uri="{BB962C8B-B14F-4D97-AF65-F5344CB8AC3E}">
        <p14:creationId xmlns:p14="http://schemas.microsoft.com/office/powerpoint/2010/main" val="378869168"/>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hyperlink" Target="https://leeaint.us18.list-manage.com/track/click?u=6b2fead49eba395615a209bb5&amp;id=25504625a3&amp;e=82e78fd010" TargetMode="External"/><Relationship Id="rId2" Type="http://schemas.openxmlformats.org/officeDocument/2006/relationships/hyperlink" Target="https://leeaint.us18.list-manage.com/track/click?u=6b2fead49eba395615a209bb5&amp;id=96af9c61ef&amp;e=82e78fd010"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3.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24.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24.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39.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2.png"/><Relationship Id="rId7"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39.xml"/><Relationship Id="rId6" Type="http://schemas.openxmlformats.org/officeDocument/2006/relationships/image" Target="../media/image13.JPG"/><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7.jpg"/><Relationship Id="rId2" Type="http://schemas.openxmlformats.org/officeDocument/2006/relationships/notesSlide" Target="../notesSlides/notesSlide6.xml"/><Relationship Id="rId1" Type="http://schemas.openxmlformats.org/officeDocument/2006/relationships/slideLayout" Target="../slideLayouts/slideLayout39.xml"/><Relationship Id="rId6" Type="http://schemas.openxmlformats.org/officeDocument/2006/relationships/image" Target="../media/image16.JP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9.JPG"/><Relationship Id="rId2" Type="http://schemas.openxmlformats.org/officeDocument/2006/relationships/notesSlide" Target="../notesSlides/notesSlide7.xml"/><Relationship Id="rId1" Type="http://schemas.openxmlformats.org/officeDocument/2006/relationships/slideLayout" Target="../slideLayouts/slideLayout39.xml"/><Relationship Id="rId6" Type="http://schemas.openxmlformats.org/officeDocument/2006/relationships/image" Target="../media/image18.jpg"/><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0.xml"/><Relationship Id="rId6" Type="http://schemas.openxmlformats.org/officeDocument/2006/relationships/image" Target="../media/image10.png"/><Relationship Id="rId5" Type="http://schemas.openxmlformats.org/officeDocument/2006/relationships/image" Target="../media/image21.jpe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40.xml"/><Relationship Id="rId6" Type="http://schemas.openxmlformats.org/officeDocument/2006/relationships/image" Target="../media/image10.png"/><Relationship Id="rId5" Type="http://schemas.openxmlformats.org/officeDocument/2006/relationships/image" Target="../media/image21.jpe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40.xml"/><Relationship Id="rId6" Type="http://schemas.openxmlformats.org/officeDocument/2006/relationships/image" Target="../media/image10.png"/><Relationship Id="rId5" Type="http://schemas.openxmlformats.org/officeDocument/2006/relationships/image" Target="../media/image21.jpeg"/><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jpeg"/><Relationship Id="rId1" Type="http://schemas.openxmlformats.org/officeDocument/2006/relationships/slideLayout" Target="../slideLayouts/slideLayout13.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mailto:technicaladvice@leeaint.com"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hyperlink" Target="https://leeaint.com/faqs" TargetMode="External"/><Relationship Id="rId5" Type="http://schemas.openxmlformats.org/officeDocument/2006/relationships/hyperlink" Target="https://leeaint.com/store/publications" TargetMode="External"/><Relationship Id="rId4" Type="http://schemas.openxmlformats.org/officeDocument/2006/relationships/hyperlink" Target="https://leeaint.com/copsule" TargetMode="Externa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8.jpg"/></Relationships>
</file>

<file path=ppt/slides/_rels/slide3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9.png"/><Relationship Id="rId7" Type="http://schemas.openxmlformats.org/officeDocument/2006/relationships/image" Target="../media/image42.jpe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38.jpg"/><Relationship Id="rId5" Type="http://schemas.openxmlformats.org/officeDocument/2006/relationships/image" Target="../media/image41.jpeg"/><Relationship Id="rId4" Type="http://schemas.openxmlformats.org/officeDocument/2006/relationships/image" Target="../media/image40.png"/></Relationships>
</file>

<file path=ppt/slides/_rels/slide41.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8.jpg"/></Relationships>
</file>

<file path=ppt/slides/_rels/slide42.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38.jpg"/><Relationship Id="rId4" Type="http://schemas.openxmlformats.org/officeDocument/2006/relationships/image" Target="../media/image46.jfif"/></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hyperlink" Target="https://leeaint.us18.list-manage.com/track/click?u=6b2fead49eba395615a209bb5&amp;id=25504625a3&amp;e=82e78fd010" TargetMode="External"/><Relationship Id="rId2" Type="http://schemas.openxmlformats.org/officeDocument/2006/relationships/hyperlink" Target="https://leeaint.us18.list-manage.com/track/click?u=6b2fead49eba395615a209bb5&amp;id=96af9c61ef&amp;e=82e78fd010"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hyperlink" Target="mailto:ross.moloney@leeain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D2C59"/>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8AA9B4A-B156-9B4F-A558-F8240FC269B2}"/>
              </a:ext>
            </a:extLst>
          </p:cNvPr>
          <p:cNvPicPr>
            <a:picLocks noChangeAspect="1"/>
          </p:cNvPicPr>
          <p:nvPr/>
        </p:nvPicPr>
        <p:blipFill>
          <a:blip r:embed="rId3"/>
          <a:stretch>
            <a:fillRect/>
          </a:stretch>
        </p:blipFill>
        <p:spPr>
          <a:xfrm>
            <a:off x="10635970" y="521523"/>
            <a:ext cx="1116884" cy="1180012"/>
          </a:xfrm>
          <a:prstGeom prst="rect">
            <a:avLst/>
          </a:prstGeom>
        </p:spPr>
      </p:pic>
      <p:sp>
        <p:nvSpPr>
          <p:cNvPr id="6" name="TextBox 5">
            <a:extLst>
              <a:ext uri="{FF2B5EF4-FFF2-40B4-BE49-F238E27FC236}">
                <a16:creationId xmlns:a16="http://schemas.microsoft.com/office/drawing/2014/main" id="{87D763CF-4F92-874D-9617-B045FA176281}"/>
              </a:ext>
            </a:extLst>
          </p:cNvPr>
          <p:cNvSpPr txBox="1"/>
          <p:nvPr/>
        </p:nvSpPr>
        <p:spPr>
          <a:xfrm>
            <a:off x="354066" y="2837502"/>
            <a:ext cx="7131822" cy="1446550"/>
          </a:xfrm>
          <a:prstGeom prst="rect">
            <a:avLst/>
          </a:prstGeom>
          <a:noFill/>
        </p:spPr>
        <p:txBody>
          <a:bodyPr wrap="square" rtlCol="0">
            <a:spAutoFit/>
          </a:bodyPr>
          <a:lstStyle/>
          <a:p>
            <a:r>
              <a:rPr lang="en-US" sz="4400" b="1" dirty="0">
                <a:solidFill>
                  <a:schemeClr val="bg1"/>
                </a:solidFill>
                <a:latin typeface="Inter" panose="02000503000000020004" pitchFamily="2" charset="0"/>
                <a:ea typeface="Inter" panose="02000503000000020004" pitchFamily="2" charset="0"/>
                <a:cs typeface="Inter" panose="02000503000000020004" pitchFamily="2" charset="0"/>
              </a:rPr>
              <a:t>Entertainment Webinar </a:t>
            </a:r>
          </a:p>
          <a:p>
            <a:r>
              <a:rPr lang="en-US" sz="4400" b="1" dirty="0">
                <a:solidFill>
                  <a:schemeClr val="bg1"/>
                </a:solidFill>
                <a:latin typeface="Inter" panose="02000503000000020004" pitchFamily="2" charset="0"/>
                <a:ea typeface="Inter" panose="02000503000000020004" pitchFamily="2" charset="0"/>
                <a:cs typeface="Inter" panose="02000503000000020004" pitchFamily="2" charset="0"/>
              </a:rPr>
              <a:t>7</a:t>
            </a:r>
            <a:r>
              <a:rPr lang="en-US" sz="4400" b="1" baseline="30000" dirty="0">
                <a:solidFill>
                  <a:schemeClr val="bg1"/>
                </a:solidFill>
                <a:latin typeface="Inter" panose="02000503000000020004" pitchFamily="2" charset="0"/>
                <a:ea typeface="Inter" panose="02000503000000020004" pitchFamily="2" charset="0"/>
                <a:cs typeface="Inter" panose="02000503000000020004" pitchFamily="2" charset="0"/>
              </a:rPr>
              <a:t>th</a:t>
            </a:r>
            <a:r>
              <a:rPr lang="en-US" sz="4400" b="1" dirty="0">
                <a:solidFill>
                  <a:schemeClr val="bg1"/>
                </a:solidFill>
                <a:latin typeface="Inter" panose="02000503000000020004" pitchFamily="2" charset="0"/>
                <a:ea typeface="Inter" panose="02000503000000020004" pitchFamily="2" charset="0"/>
                <a:cs typeface="Inter" panose="02000503000000020004" pitchFamily="2" charset="0"/>
              </a:rPr>
              <a:t> July 2022</a:t>
            </a:r>
          </a:p>
        </p:txBody>
      </p:sp>
      <p:pic>
        <p:nvPicPr>
          <p:cNvPr id="4" name="Picture 3">
            <a:extLst>
              <a:ext uri="{FF2B5EF4-FFF2-40B4-BE49-F238E27FC236}">
                <a16:creationId xmlns:a16="http://schemas.microsoft.com/office/drawing/2014/main" id="{5E891C78-199C-254C-B37D-331493C2669B}"/>
              </a:ext>
            </a:extLst>
          </p:cNvPr>
          <p:cNvPicPr>
            <a:picLocks noChangeAspect="1"/>
          </p:cNvPicPr>
          <p:nvPr/>
        </p:nvPicPr>
        <p:blipFill>
          <a:blip r:embed="rId4"/>
          <a:stretch>
            <a:fillRect/>
          </a:stretch>
        </p:blipFill>
        <p:spPr>
          <a:xfrm>
            <a:off x="478050" y="5288574"/>
            <a:ext cx="1100380" cy="1102599"/>
          </a:xfrm>
          <a:prstGeom prst="rect">
            <a:avLst/>
          </a:prstGeom>
        </p:spPr>
      </p:pic>
    </p:spTree>
    <p:extLst>
      <p:ext uri="{BB962C8B-B14F-4D97-AF65-F5344CB8AC3E}">
        <p14:creationId xmlns:p14="http://schemas.microsoft.com/office/powerpoint/2010/main" val="2565394498"/>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6F04A1D-C871-5B48-BF24-B44D08D3746D}"/>
              </a:ext>
            </a:extLst>
          </p:cNvPr>
          <p:cNvSpPr txBox="1"/>
          <p:nvPr/>
        </p:nvSpPr>
        <p:spPr>
          <a:xfrm>
            <a:off x="4928459" y="1609728"/>
            <a:ext cx="6540285" cy="3539430"/>
          </a:xfrm>
          <a:prstGeom prst="rect">
            <a:avLst/>
          </a:prstGeom>
          <a:noFill/>
        </p:spPr>
        <p:txBody>
          <a:bodyPr wrap="square" rtlCol="0">
            <a:spAutoFit/>
          </a:bodyPr>
          <a:lstStyle/>
          <a:p>
            <a:r>
              <a:rPr lang="en-GB" sz="2800" b="1" dirty="0">
                <a:solidFill>
                  <a:schemeClr val="bg1"/>
                </a:solidFill>
                <a:latin typeface="Inter" panose="02000503000000020004" pitchFamily="2" charset="0"/>
                <a:ea typeface="Inter" panose="02000503000000020004" pitchFamily="2" charset="0"/>
                <a:cs typeface="Inter" panose="02000503000000020004" pitchFamily="2" charset="0"/>
              </a:rPr>
              <a:t>This webinar forms part of the activities scheduled for Global Lifting Awareness Day (GLAD) </a:t>
            </a:r>
            <a:br>
              <a:rPr lang="en-GB" sz="2800" b="1" dirty="0">
                <a:solidFill>
                  <a:schemeClr val="bg1"/>
                </a:solidFill>
                <a:latin typeface="Inter" panose="02000503000000020004" pitchFamily="2" charset="0"/>
                <a:ea typeface="Inter" panose="02000503000000020004" pitchFamily="2" charset="0"/>
                <a:cs typeface="Inter" panose="02000503000000020004" pitchFamily="2" charset="0"/>
              </a:rPr>
            </a:br>
            <a:br>
              <a:rPr lang="en-GB" sz="2800" b="1" dirty="0">
                <a:solidFill>
                  <a:schemeClr val="bg1"/>
                </a:solidFill>
                <a:latin typeface="Inter" panose="02000503000000020004" pitchFamily="2" charset="0"/>
                <a:ea typeface="Inter" panose="02000503000000020004" pitchFamily="2" charset="0"/>
                <a:cs typeface="Inter" panose="02000503000000020004" pitchFamily="2" charset="0"/>
              </a:rPr>
            </a:br>
            <a:r>
              <a:rPr lang="en-GB" sz="2800" b="1" dirty="0">
                <a:solidFill>
                  <a:schemeClr val="bg1"/>
                </a:solidFill>
                <a:latin typeface="Inter" panose="02000503000000020004" pitchFamily="2" charset="0"/>
                <a:ea typeface="Inter" panose="02000503000000020004" pitchFamily="2" charset="0"/>
                <a:cs typeface="Inter" panose="02000503000000020004" pitchFamily="2" charset="0"/>
              </a:rPr>
              <a:t>Get involved! </a:t>
            </a:r>
          </a:p>
          <a:p>
            <a:endParaRPr lang="en-GB" sz="2800" b="1" dirty="0">
              <a:solidFill>
                <a:schemeClr val="bg1"/>
              </a:solidFill>
              <a:latin typeface="Inter" panose="02000503000000020004" pitchFamily="2" charset="0"/>
              <a:ea typeface="Inter" panose="02000503000000020004" pitchFamily="2" charset="0"/>
              <a:cs typeface="Inter" panose="02000503000000020004" pitchFamily="2" charset="0"/>
            </a:endParaRPr>
          </a:p>
          <a:p>
            <a:r>
              <a:rPr lang="en-GB" sz="2800" b="1" u="sng" dirty="0">
                <a:solidFill>
                  <a:schemeClr val="bg1"/>
                </a:solidFill>
                <a:latin typeface="Inter" panose="02000503000000020004" pitchFamily="2" charset="0"/>
                <a:ea typeface="Inter" panose="02000503000000020004" pitchFamily="2" charset="0"/>
                <a:cs typeface="Inter" panose="02000503000000020004" pitchFamily="2" charset="0"/>
                <a:hlinkClick r:id="rId2">
                  <a:extLst>
                    <a:ext uri="{A12FA001-AC4F-418D-AE19-62706E023703}">
                      <ahyp:hlinkClr xmlns:ahyp="http://schemas.microsoft.com/office/drawing/2018/hyperlinkcolor" val="tx"/>
                    </a:ext>
                  </a:extLst>
                </a:hlinkClick>
              </a:rPr>
              <a:t>#GLAD2022</a:t>
            </a:r>
            <a:endParaRPr lang="en-GB" sz="2800" b="1" u="sng" dirty="0">
              <a:solidFill>
                <a:schemeClr val="bg1"/>
              </a:solidFill>
              <a:latin typeface="Inter" panose="02000503000000020004" pitchFamily="2" charset="0"/>
              <a:ea typeface="Inter" panose="02000503000000020004" pitchFamily="2" charset="0"/>
              <a:cs typeface="Inter" panose="02000503000000020004" pitchFamily="2" charset="0"/>
              <a:hlinkClick r:id="rId3">
                <a:extLst>
                  <a:ext uri="{A12FA001-AC4F-418D-AE19-62706E023703}">
                    <ahyp:hlinkClr xmlns:ahyp="http://schemas.microsoft.com/office/drawing/2018/hyperlinkcolor" val="tx"/>
                  </a:ext>
                </a:extLst>
              </a:hlinkClick>
            </a:endParaRPr>
          </a:p>
          <a:p>
            <a:r>
              <a:rPr lang="en-GB" sz="2800" b="1" u="sng" dirty="0">
                <a:solidFill>
                  <a:schemeClr val="bg1"/>
                </a:solidFill>
                <a:latin typeface="Inter" panose="02000503000000020004" pitchFamily="2" charset="0"/>
                <a:ea typeface="Inter" panose="02000503000000020004" pitchFamily="2" charset="0"/>
                <a:cs typeface="Inter" panose="02000503000000020004" pitchFamily="2" charset="0"/>
                <a:hlinkClick r:id="rId3">
                  <a:extLst>
                    <a:ext uri="{A12FA001-AC4F-418D-AE19-62706E023703}">
                      <ahyp:hlinkClr xmlns:ahyp="http://schemas.microsoft.com/office/drawing/2018/hyperlinkcolor" val="tx"/>
                    </a:ext>
                  </a:extLst>
                </a:hlinkClick>
              </a:rPr>
              <a:t>globalliftingawarenessday.com</a:t>
            </a:r>
            <a:endParaRPr lang="en-GB" sz="2800" b="1" dirty="0">
              <a:solidFill>
                <a:schemeClr val="bg1"/>
              </a:solidFill>
              <a:latin typeface="Inter" panose="02000503000000020004" pitchFamily="2" charset="0"/>
              <a:ea typeface="Inter" panose="02000503000000020004" pitchFamily="2" charset="0"/>
              <a:cs typeface="Inter" panose="02000503000000020004" pitchFamily="2" charset="0"/>
            </a:endParaRPr>
          </a:p>
        </p:txBody>
      </p:sp>
      <p:pic>
        <p:nvPicPr>
          <p:cNvPr id="2" name="Picture 1">
            <a:extLst>
              <a:ext uri="{FF2B5EF4-FFF2-40B4-BE49-F238E27FC236}">
                <a16:creationId xmlns:a16="http://schemas.microsoft.com/office/drawing/2014/main" id="{224814D0-137E-084C-ACAD-C0857D93D3E6}"/>
              </a:ext>
            </a:extLst>
          </p:cNvPr>
          <p:cNvPicPr>
            <a:picLocks noChangeAspect="1"/>
          </p:cNvPicPr>
          <p:nvPr/>
        </p:nvPicPr>
        <p:blipFill>
          <a:blip r:embed="rId4"/>
          <a:stretch>
            <a:fillRect/>
          </a:stretch>
        </p:blipFill>
        <p:spPr>
          <a:xfrm>
            <a:off x="573437" y="1609728"/>
            <a:ext cx="3952068" cy="3960036"/>
          </a:xfrm>
          <a:prstGeom prst="rect">
            <a:avLst/>
          </a:prstGeom>
        </p:spPr>
      </p:pic>
    </p:spTree>
    <p:extLst>
      <p:ext uri="{BB962C8B-B14F-4D97-AF65-F5344CB8AC3E}">
        <p14:creationId xmlns:p14="http://schemas.microsoft.com/office/powerpoint/2010/main" val="3421097724"/>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1D2C59"/>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B1EA5E-B8A5-3446-A4F7-02DC0700D8EA}"/>
              </a:ext>
            </a:extLst>
          </p:cNvPr>
          <p:cNvPicPr>
            <a:picLocks noChangeAspect="1"/>
          </p:cNvPicPr>
          <p:nvPr/>
        </p:nvPicPr>
        <p:blipFill>
          <a:blip r:embed="rId2"/>
          <a:stretch>
            <a:fillRect/>
          </a:stretch>
        </p:blipFill>
        <p:spPr>
          <a:xfrm>
            <a:off x="503465" y="1469060"/>
            <a:ext cx="4373336" cy="2280831"/>
          </a:xfrm>
          <a:prstGeom prst="rect">
            <a:avLst/>
          </a:prstGeom>
        </p:spPr>
      </p:pic>
      <p:sp>
        <p:nvSpPr>
          <p:cNvPr id="7" name="TextBox 6">
            <a:extLst>
              <a:ext uri="{FF2B5EF4-FFF2-40B4-BE49-F238E27FC236}">
                <a16:creationId xmlns:a16="http://schemas.microsoft.com/office/drawing/2014/main" id="{06F04A1D-C871-5B48-BF24-B44D08D3746D}"/>
              </a:ext>
            </a:extLst>
          </p:cNvPr>
          <p:cNvSpPr txBox="1"/>
          <p:nvPr/>
        </p:nvSpPr>
        <p:spPr>
          <a:xfrm>
            <a:off x="391885" y="3996467"/>
            <a:ext cx="10337075" cy="1569660"/>
          </a:xfrm>
          <a:prstGeom prst="rect">
            <a:avLst/>
          </a:prstGeom>
          <a:noFill/>
        </p:spPr>
        <p:txBody>
          <a:bodyPr wrap="square" rtlCol="0">
            <a:spAutoFit/>
          </a:bodyPr>
          <a:lstStyle/>
          <a:p>
            <a:r>
              <a:rPr lang="en-US" sz="3200" b="1" dirty="0">
                <a:solidFill>
                  <a:schemeClr val="bg1"/>
                </a:solidFill>
                <a:latin typeface="Inter" panose="02000503000000020004" pitchFamily="2" charset="0"/>
                <a:ea typeface="Inter" panose="02000503000000020004" pitchFamily="2" charset="0"/>
                <a:cs typeface="Inter" panose="02000503000000020004" pitchFamily="2" charset="0"/>
              </a:rPr>
              <a:t>5</a:t>
            </a:r>
            <a:r>
              <a:rPr lang="en-US" sz="3200" b="1" baseline="30000" dirty="0">
                <a:solidFill>
                  <a:schemeClr val="bg1"/>
                </a:solidFill>
                <a:latin typeface="Inter" panose="02000503000000020004" pitchFamily="2" charset="0"/>
                <a:ea typeface="Inter" panose="02000503000000020004" pitchFamily="2" charset="0"/>
                <a:cs typeface="Inter" panose="02000503000000020004" pitchFamily="2" charset="0"/>
              </a:rPr>
              <a:t>th</a:t>
            </a:r>
            <a:r>
              <a:rPr lang="en-US" sz="3200" b="1" dirty="0">
                <a:solidFill>
                  <a:schemeClr val="bg1"/>
                </a:solidFill>
                <a:latin typeface="Inter" panose="02000503000000020004" pitchFamily="2" charset="0"/>
                <a:ea typeface="Inter" panose="02000503000000020004" pitchFamily="2" charset="0"/>
                <a:cs typeface="Inter" panose="02000503000000020004" pitchFamily="2" charset="0"/>
              </a:rPr>
              <a:t> &amp; 6</a:t>
            </a:r>
            <a:r>
              <a:rPr lang="en-US" sz="3200" b="1" baseline="30000" dirty="0">
                <a:solidFill>
                  <a:schemeClr val="bg1"/>
                </a:solidFill>
                <a:latin typeface="Inter" panose="02000503000000020004" pitchFamily="2" charset="0"/>
                <a:ea typeface="Inter" panose="02000503000000020004" pitchFamily="2" charset="0"/>
                <a:cs typeface="Inter" panose="02000503000000020004" pitchFamily="2" charset="0"/>
              </a:rPr>
              <a:t>th</a:t>
            </a:r>
            <a:r>
              <a:rPr lang="en-US" sz="3200" b="1" dirty="0">
                <a:solidFill>
                  <a:schemeClr val="bg1"/>
                </a:solidFill>
                <a:latin typeface="Inter" panose="02000503000000020004" pitchFamily="2" charset="0"/>
                <a:ea typeface="Inter" panose="02000503000000020004" pitchFamily="2" charset="0"/>
                <a:cs typeface="Inter" panose="02000503000000020004" pitchFamily="2" charset="0"/>
              </a:rPr>
              <a:t> October</a:t>
            </a:r>
          </a:p>
          <a:p>
            <a:endParaRPr lang="en-US" sz="3200" b="1" dirty="0">
              <a:solidFill>
                <a:schemeClr val="bg1"/>
              </a:solidFill>
              <a:latin typeface="Inter" panose="02000503000000020004" pitchFamily="2" charset="0"/>
              <a:ea typeface="Inter" panose="02000503000000020004" pitchFamily="2" charset="0"/>
              <a:cs typeface="Inter" panose="02000503000000020004" pitchFamily="2" charset="0"/>
            </a:endParaRPr>
          </a:p>
          <a:p>
            <a:r>
              <a:rPr lang="en-US" sz="3200" b="1" dirty="0">
                <a:solidFill>
                  <a:schemeClr val="bg1"/>
                </a:solidFill>
                <a:latin typeface="Inter" panose="02000503000000020004" pitchFamily="2" charset="0"/>
                <a:ea typeface="Inter" panose="02000503000000020004" pitchFamily="2" charset="0"/>
                <a:cs typeface="Inter" panose="02000503000000020004" pitchFamily="2" charset="0"/>
              </a:rPr>
              <a:t>Registration now open   </a:t>
            </a:r>
            <a:r>
              <a:rPr lang="en-US" sz="3200" dirty="0" err="1">
                <a:solidFill>
                  <a:schemeClr val="bg1"/>
                </a:solidFill>
                <a:latin typeface="Inter" panose="02000503000000020004" pitchFamily="2" charset="0"/>
                <a:ea typeface="Inter" panose="02000503000000020004" pitchFamily="2" charset="0"/>
                <a:cs typeface="Inter" panose="02000503000000020004" pitchFamily="2" charset="0"/>
              </a:rPr>
              <a:t>liftex.org</a:t>
            </a:r>
            <a:r>
              <a:rPr lang="en-US" sz="3200" dirty="0">
                <a:solidFill>
                  <a:schemeClr val="bg1"/>
                </a:solidFill>
                <a:latin typeface="Inter" panose="02000503000000020004" pitchFamily="2" charset="0"/>
                <a:ea typeface="Inter" panose="02000503000000020004" pitchFamily="2" charset="0"/>
                <a:cs typeface="Inter" panose="02000503000000020004" pitchFamily="2" charset="0"/>
              </a:rPr>
              <a:t>/</a:t>
            </a:r>
            <a:r>
              <a:rPr lang="en-US" sz="3200" dirty="0" err="1">
                <a:solidFill>
                  <a:schemeClr val="bg1"/>
                </a:solidFill>
                <a:latin typeface="Inter" panose="02000503000000020004" pitchFamily="2" charset="0"/>
                <a:ea typeface="Inter" panose="02000503000000020004" pitchFamily="2" charset="0"/>
                <a:cs typeface="Inter" panose="02000503000000020004" pitchFamily="2" charset="0"/>
              </a:rPr>
              <a:t>liftex-aberdeen</a:t>
            </a:r>
            <a:endParaRPr lang="en-US" dirty="0">
              <a:latin typeface="Inter" panose="02000503000000020004" pitchFamily="2" charset="0"/>
              <a:ea typeface="Inter" panose="02000503000000020004" pitchFamily="2" charset="0"/>
              <a:cs typeface="Inter" panose="02000503000000020004" pitchFamily="2" charset="0"/>
            </a:endParaRPr>
          </a:p>
        </p:txBody>
      </p:sp>
    </p:spTree>
    <p:extLst>
      <p:ext uri="{BB962C8B-B14F-4D97-AF65-F5344CB8AC3E}">
        <p14:creationId xmlns:p14="http://schemas.microsoft.com/office/powerpoint/2010/main" val="1379115903"/>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4BC42-93CF-4C86-AE55-5367A5A0FDB1}"/>
              </a:ext>
            </a:extLst>
          </p:cNvPr>
          <p:cNvSpPr>
            <a:spLocks noGrp="1"/>
          </p:cNvSpPr>
          <p:nvPr>
            <p:ph type="ctrTitle"/>
          </p:nvPr>
        </p:nvSpPr>
        <p:spPr/>
        <p:txBody>
          <a:bodyPr/>
          <a:lstStyle/>
          <a:p>
            <a:r>
              <a:rPr lang="en-GB" dirty="0"/>
              <a:t>Post </a:t>
            </a:r>
            <a:r>
              <a:rPr lang="en-GB" dirty="0" err="1"/>
              <a:t>Covid</a:t>
            </a:r>
            <a:r>
              <a:rPr lang="en-GB" dirty="0"/>
              <a:t> - Rigging training requirements for new recruits working in the Entertainment Sector</a:t>
            </a:r>
          </a:p>
        </p:txBody>
      </p:sp>
      <p:sp>
        <p:nvSpPr>
          <p:cNvPr id="3" name="Subtitle 2">
            <a:extLst>
              <a:ext uri="{FF2B5EF4-FFF2-40B4-BE49-F238E27FC236}">
                <a16:creationId xmlns:a16="http://schemas.microsoft.com/office/drawing/2014/main" id="{9728F48A-4AED-43C3-8A8C-E35160460D4C}"/>
              </a:ext>
            </a:extLst>
          </p:cNvPr>
          <p:cNvSpPr>
            <a:spLocks noGrp="1"/>
          </p:cNvSpPr>
          <p:nvPr>
            <p:ph type="subTitle" idx="1"/>
          </p:nvPr>
        </p:nvSpPr>
        <p:spPr/>
        <p:txBody>
          <a:bodyPr>
            <a:normAutofit/>
          </a:bodyPr>
          <a:lstStyle/>
          <a:p>
            <a:r>
              <a:rPr lang="en-GB" sz="1800" dirty="0"/>
              <a:t>Paul Fulcher, Managing Director, Rigging Services</a:t>
            </a:r>
          </a:p>
        </p:txBody>
      </p:sp>
    </p:spTree>
    <p:extLst>
      <p:ext uri="{BB962C8B-B14F-4D97-AF65-F5344CB8AC3E}">
        <p14:creationId xmlns:p14="http://schemas.microsoft.com/office/powerpoint/2010/main" val="7261192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7">
            <a:extLst>
              <a:ext uri="{FF2B5EF4-FFF2-40B4-BE49-F238E27FC236}">
                <a16:creationId xmlns:a16="http://schemas.microsoft.com/office/drawing/2014/main" id="{ECFF45D3-6C5E-F5B5-FEE9-46750200651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89063" y="44451"/>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p:nvPr/>
        </p:nvSpPr>
        <p:spPr>
          <a:xfrm>
            <a:off x="3095604" y="1428736"/>
            <a:ext cx="628654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Picture 13"/>
          <p:cNvPicPr>
            <a:picLocks noChangeAspect="1"/>
          </p:cNvPicPr>
          <p:nvPr/>
        </p:nvPicPr>
        <p:blipFill>
          <a:blip r:embed="rId4">
            <a:extLst>
              <a:ext uri="{28A0092B-C50C-407E-A947-70E740481C1C}">
                <a14:useLocalDpi xmlns:a14="http://schemas.microsoft.com/office/drawing/2010/main" val="0"/>
              </a:ext>
            </a:extLst>
          </a:blip>
          <a:srcRect l="4726" t="28973" r="66138" b="42052"/>
          <a:stretch>
            <a:fillRect/>
          </a:stretch>
        </p:blipFill>
        <p:spPr bwMode="auto">
          <a:xfrm>
            <a:off x="1631950" y="44451"/>
            <a:ext cx="86360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rotWithShape="1">
          <a:blip r:embed="rId5"/>
          <a:srcRect l="4597" t="28974" r="5629" b="42051"/>
          <a:stretch/>
        </p:blipFill>
        <p:spPr>
          <a:xfrm>
            <a:off x="7608888" y="6237289"/>
            <a:ext cx="2914650" cy="511175"/>
          </a:xfrm>
          <a:prstGeom prst="rect">
            <a:avLst/>
          </a:prstGeom>
          <a:effectLst>
            <a:outerShdw blurRad="50800" dist="38100" dir="2700000" algn="tl" rotWithShape="0">
              <a:prstClr val="black">
                <a:alpha val="40000"/>
              </a:prstClr>
            </a:outerShdw>
          </a:effectLst>
        </p:spPr>
      </p:pic>
      <p:sp>
        <p:nvSpPr>
          <p:cNvPr id="15" name="Footer Placeholder 5">
            <a:extLst>
              <a:ext uri="{FF2B5EF4-FFF2-40B4-BE49-F238E27FC236}">
                <a16:creationId xmlns:a16="http://schemas.microsoft.com/office/drawing/2014/main" id="{8B02B2EE-7F7D-A938-58D9-39C3FBE63376}"/>
              </a:ext>
            </a:extLst>
          </p:cNvPr>
          <p:cNvSpPr>
            <a:spLocks noGrp="1"/>
          </p:cNvSpPr>
          <p:nvPr>
            <p:ph type="ftr" sz="quarter" idx="11"/>
          </p:nvPr>
        </p:nvSpPr>
        <p:spPr>
          <a:xfrm>
            <a:off x="38160" y="6423907"/>
            <a:ext cx="2895600" cy="365125"/>
          </a:xfrm>
          <a:ln>
            <a:solidFill>
              <a:schemeClr val="bg1"/>
            </a:solidFill>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Futura PT Light" panose="020B0402020204020303" pitchFamily="34" charset="0"/>
                <a:ea typeface="+mn-ea"/>
                <a:cs typeface="+mn-cs"/>
              </a:rPr>
              <a:t>GLAD 2022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2" name="TextBox 1">
            <a:extLst>
              <a:ext uri="{FF2B5EF4-FFF2-40B4-BE49-F238E27FC236}">
                <a16:creationId xmlns:a16="http://schemas.microsoft.com/office/drawing/2014/main" id="{20F275CE-21D3-D22C-039B-71DD65EA44EE}"/>
              </a:ext>
            </a:extLst>
          </p:cNvPr>
          <p:cNvSpPr txBox="1"/>
          <p:nvPr/>
        </p:nvSpPr>
        <p:spPr>
          <a:xfrm>
            <a:off x="2969918" y="5326380"/>
            <a:ext cx="6412230" cy="461665"/>
          </a:xfrm>
          <a:prstGeom prst="rect">
            <a:avLst/>
          </a:prstGeom>
          <a:noFill/>
          <a:ln w="12700">
            <a:solidFill>
              <a:schemeClr val="bg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Paul Fulcher - Managing Director</a:t>
            </a:r>
            <a:endParaRPr kumimoji="0" lang="en-GB" sz="24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142219330"/>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alphaModFix/>
            <a:extLst>
              <a:ext uri="{28A0092B-C50C-407E-A947-70E740481C1C}">
                <a14:useLocalDpi xmlns:a14="http://schemas.microsoft.com/office/drawing/2010/main" val="0"/>
              </a:ext>
            </a:extLst>
          </a:blip>
          <a:stretch>
            <a:fillRect/>
          </a:stretch>
        </p:blipFill>
        <p:spPr>
          <a:xfrm>
            <a:off x="1668462" y="109536"/>
            <a:ext cx="9144000" cy="6804695"/>
          </a:xfrm>
          <a:prstGeom prst="rect">
            <a:avLst/>
          </a:prstGeom>
        </p:spPr>
      </p:pic>
      <p:pic>
        <p:nvPicPr>
          <p:cNvPr id="13" name="Picture 13"/>
          <p:cNvPicPr>
            <a:picLocks noChangeAspect="1"/>
          </p:cNvPicPr>
          <p:nvPr/>
        </p:nvPicPr>
        <p:blipFill>
          <a:blip r:embed="rId3">
            <a:extLst>
              <a:ext uri="{28A0092B-C50C-407E-A947-70E740481C1C}">
                <a14:useLocalDpi xmlns:a14="http://schemas.microsoft.com/office/drawing/2010/main" val="0"/>
              </a:ext>
            </a:extLst>
          </a:blip>
          <a:srcRect l="4726" t="28973" r="66138" b="42052"/>
          <a:stretch>
            <a:fillRect/>
          </a:stretch>
        </p:blipFill>
        <p:spPr bwMode="auto">
          <a:xfrm>
            <a:off x="1631950" y="44451"/>
            <a:ext cx="86360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Footer Placeholder 5"/>
          <p:cNvSpPr>
            <a:spLocks noGrp="1"/>
          </p:cNvSpPr>
          <p:nvPr>
            <p:ph type="ftr" sz="quarter" idx="11"/>
          </p:nvPr>
        </p:nvSpPr>
        <p:spPr>
          <a:xfrm>
            <a:off x="38160" y="6423907"/>
            <a:ext cx="2895600" cy="365125"/>
          </a:xfrm>
          <a:ln>
            <a:solidFill>
              <a:schemeClr val="bg1"/>
            </a:solidFill>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Futura PT Light" panose="020B0402020204020303" pitchFamily="34" charset="0"/>
                <a:ea typeface="+mn-ea"/>
                <a:cs typeface="+mn-cs"/>
              </a:rPr>
              <a:t>GLAD 20</a:t>
            </a:r>
            <a:r>
              <a:rPr kumimoji="0" lang="en-GB" sz="2400" b="1" i="0" u="none" strike="noStrike" kern="1200" cap="none" spc="0" normalizeH="0" baseline="0" noProof="0" dirty="0">
                <a:ln>
                  <a:noFill/>
                </a:ln>
                <a:solidFill>
                  <a:prstClr val="black"/>
                </a:solidFill>
                <a:effectLst/>
                <a:uLnTx/>
                <a:uFillTx/>
                <a:latin typeface="Futura PT Light" panose="020B0402020204020303" pitchFamily="34" charset="0"/>
                <a:ea typeface="+mn-ea"/>
                <a:cs typeface="+mn-cs"/>
              </a:rPr>
              <a:t>22</a:t>
            </a:r>
            <a:r>
              <a:rPr kumimoji="0" lang="en-GB" sz="2400" b="1" i="0" u="none" strike="noStrike" kern="1200" cap="none" spc="0" normalizeH="0" baseline="0" noProof="0" dirty="0">
                <a:ln>
                  <a:noFill/>
                </a:ln>
                <a:solidFill>
                  <a:prstClr val="white"/>
                </a:solidFill>
                <a:effectLst/>
                <a:uLnTx/>
                <a:uFillTx/>
                <a:latin typeface="Futura PT Light" panose="020B0402020204020303" pitchFamily="34" charset="0"/>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pic>
        <p:nvPicPr>
          <p:cNvPr id="18" name="Picture 17"/>
          <p:cNvPicPr>
            <a:picLocks noChangeAspect="1"/>
          </p:cNvPicPr>
          <p:nvPr/>
        </p:nvPicPr>
        <p:blipFill rotWithShape="1">
          <a:blip r:embed="rId4"/>
          <a:srcRect l="4597" t="28974" r="5629" b="42051"/>
          <a:stretch/>
        </p:blipFill>
        <p:spPr>
          <a:xfrm>
            <a:off x="7608888" y="6237289"/>
            <a:ext cx="2914650" cy="511175"/>
          </a:xfrm>
          <a:prstGeom prst="rect">
            <a:avLst/>
          </a:prstGeom>
          <a:effectLst>
            <a:outerShdw blurRad="50800" dist="38100" dir="2700000" algn="tl" rotWithShape="0">
              <a:prstClr val="black">
                <a:alpha val="40000"/>
              </a:prstClr>
            </a:outerShdw>
          </a:effectLst>
        </p:spPr>
      </p:pic>
      <p:sp>
        <p:nvSpPr>
          <p:cNvPr id="4" name="Rectangle 3">
            <a:extLst>
              <a:ext uri="{FF2B5EF4-FFF2-40B4-BE49-F238E27FC236}">
                <a16:creationId xmlns:a16="http://schemas.microsoft.com/office/drawing/2014/main" id="{72550EEF-3EF4-9374-5840-9C08AE7B07D0}"/>
              </a:ext>
            </a:extLst>
          </p:cNvPr>
          <p:cNvSpPr/>
          <p:nvPr/>
        </p:nvSpPr>
        <p:spPr>
          <a:xfrm>
            <a:off x="194310" y="1047095"/>
            <a:ext cx="11795759" cy="1261884"/>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w="0"/>
                <a:solidFill>
                  <a:prstClr val="white"/>
                </a:solidFill>
                <a:effectLst>
                  <a:outerShdw blurRad="38100" dist="19050" dir="2700000" algn="tl" rotWithShape="0">
                    <a:prstClr val="black">
                      <a:alpha val="40000"/>
                    </a:prstClr>
                  </a:outerShdw>
                </a:effectLst>
                <a:uLnTx/>
                <a:uFillTx/>
                <a:latin typeface="Calibri"/>
                <a:ea typeface="+mn-ea"/>
                <a:cs typeface="+mn-cs"/>
              </a:rPr>
              <a:t>Post-Covid training requirements for new recruits working in the  </a:t>
            </a:r>
            <a:r>
              <a:rPr kumimoji="0" lang="en-US" sz="4400" b="0" i="0" u="none" strike="noStrike" kern="1200" cap="none" spc="0" normalizeH="0" baseline="0" noProof="0" dirty="0">
                <a:ln w="0"/>
                <a:solidFill>
                  <a:prstClr val="white"/>
                </a:solidFill>
                <a:effectLst>
                  <a:outerShdw blurRad="38100" dist="19050" dir="2700000" algn="tl" rotWithShape="0">
                    <a:prstClr val="black">
                      <a:alpha val="40000"/>
                    </a:prstClr>
                  </a:outerShdw>
                </a:effectLst>
                <a:uLnTx/>
                <a:uFillTx/>
                <a:latin typeface="Calibri"/>
                <a:ea typeface="+mn-ea"/>
                <a:cs typeface="+mn-cs"/>
              </a:rPr>
              <a:t>Entertainment Sector </a:t>
            </a:r>
            <a:r>
              <a:rPr kumimoji="0" lang="en-US" sz="44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a:ea typeface="+mn-ea"/>
                <a:cs typeface="+mn-cs"/>
              </a:rPr>
              <a:t> </a:t>
            </a:r>
          </a:p>
        </p:txBody>
      </p:sp>
    </p:spTree>
    <p:extLst>
      <p:ext uri="{BB962C8B-B14F-4D97-AF65-F5344CB8AC3E}">
        <p14:creationId xmlns:p14="http://schemas.microsoft.com/office/powerpoint/2010/main" val="2616181217"/>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7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alphaModFix amt="35000"/>
            <a:extLst>
              <a:ext uri="{28A0092B-C50C-407E-A947-70E740481C1C}">
                <a14:useLocalDpi xmlns:a14="http://schemas.microsoft.com/office/drawing/2010/main" val="0"/>
              </a:ext>
            </a:extLst>
          </a:blip>
          <a:stretch>
            <a:fillRect/>
          </a:stretch>
        </p:blipFill>
        <p:spPr>
          <a:xfrm>
            <a:off x="1668462" y="109536"/>
            <a:ext cx="9144000" cy="6804695"/>
          </a:xfrm>
          <a:prstGeom prst="rect">
            <a:avLst/>
          </a:prstGeom>
          <a:noFill/>
          <a:effectLst/>
        </p:spPr>
      </p:pic>
      <p:pic>
        <p:nvPicPr>
          <p:cNvPr id="13" name="Picture 13"/>
          <p:cNvPicPr>
            <a:picLocks noChangeAspect="1"/>
          </p:cNvPicPr>
          <p:nvPr/>
        </p:nvPicPr>
        <p:blipFill>
          <a:blip r:embed="rId3">
            <a:extLst>
              <a:ext uri="{28A0092B-C50C-407E-A947-70E740481C1C}">
                <a14:useLocalDpi xmlns:a14="http://schemas.microsoft.com/office/drawing/2010/main" val="0"/>
              </a:ext>
            </a:extLst>
          </a:blip>
          <a:srcRect l="4726" t="28973" r="66138" b="42052"/>
          <a:stretch>
            <a:fillRect/>
          </a:stretch>
        </p:blipFill>
        <p:spPr bwMode="auto">
          <a:xfrm>
            <a:off x="1631950" y="44451"/>
            <a:ext cx="86360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Footer Placeholder 5"/>
          <p:cNvSpPr>
            <a:spLocks noGrp="1"/>
          </p:cNvSpPr>
          <p:nvPr>
            <p:ph type="ftr" sz="quarter" idx="11"/>
          </p:nvPr>
        </p:nvSpPr>
        <p:spPr>
          <a:xfrm>
            <a:off x="38160" y="6423907"/>
            <a:ext cx="2895600" cy="365125"/>
          </a:xfrm>
          <a:ln>
            <a:solidFill>
              <a:schemeClr val="bg1"/>
            </a:solidFill>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Futura PT Light" panose="020B0402020204020303" pitchFamily="34" charset="0"/>
                <a:ea typeface="+mn-ea"/>
                <a:cs typeface="+mn-cs"/>
              </a:rPr>
              <a:t>GLAD 2022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pic>
        <p:nvPicPr>
          <p:cNvPr id="18" name="Picture 17"/>
          <p:cNvPicPr>
            <a:picLocks noChangeAspect="1"/>
          </p:cNvPicPr>
          <p:nvPr/>
        </p:nvPicPr>
        <p:blipFill rotWithShape="1">
          <a:blip r:embed="rId4"/>
          <a:srcRect l="4597" t="28974" r="5629" b="42051"/>
          <a:stretch/>
        </p:blipFill>
        <p:spPr>
          <a:xfrm>
            <a:off x="7608888" y="6237289"/>
            <a:ext cx="2914650" cy="511175"/>
          </a:xfrm>
          <a:prstGeom prst="rect">
            <a:avLst/>
          </a:prstGeom>
          <a:effectLst>
            <a:outerShdw blurRad="50800" dist="38100" dir="2700000" algn="tl" rotWithShape="0">
              <a:prstClr val="black">
                <a:alpha val="40000"/>
              </a:prstClr>
            </a:outerShdw>
          </a:effectLst>
        </p:spPr>
      </p:pic>
      <p:sp>
        <p:nvSpPr>
          <p:cNvPr id="4" name="Rectangle 3">
            <a:extLst>
              <a:ext uri="{FF2B5EF4-FFF2-40B4-BE49-F238E27FC236}">
                <a16:creationId xmlns:a16="http://schemas.microsoft.com/office/drawing/2014/main" id="{72550EEF-3EF4-9374-5840-9C08AE7B07D0}"/>
              </a:ext>
            </a:extLst>
          </p:cNvPr>
          <p:cNvSpPr/>
          <p:nvPr/>
        </p:nvSpPr>
        <p:spPr>
          <a:xfrm>
            <a:off x="194310" y="1047095"/>
            <a:ext cx="11795759" cy="1261884"/>
          </a:xfrm>
          <a:prstGeom prst="rect">
            <a:avLst/>
          </a:prstGeom>
          <a:noFill/>
        </p:spPr>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w="0"/>
                <a:solidFill>
                  <a:prstClr val="white"/>
                </a:solidFill>
                <a:effectLst>
                  <a:outerShdw blurRad="38100" dist="19050" dir="2700000" algn="tl" rotWithShape="0">
                    <a:prstClr val="black">
                      <a:alpha val="40000"/>
                    </a:prstClr>
                  </a:outerShdw>
                </a:effectLst>
                <a:uLnTx/>
                <a:uFillTx/>
                <a:latin typeface="Calibri"/>
                <a:ea typeface="+mn-ea"/>
                <a:cs typeface="+mn-cs"/>
              </a:rPr>
              <a:t>Post-Covid training requirements for new recruits working in the  </a:t>
            </a:r>
            <a:r>
              <a:rPr kumimoji="0" lang="en-US" sz="4400" b="0" i="0" u="none" strike="noStrike" kern="1200" cap="none" spc="0" normalizeH="0" baseline="0" noProof="0" dirty="0">
                <a:ln w="0"/>
                <a:solidFill>
                  <a:prstClr val="white"/>
                </a:solidFill>
                <a:effectLst>
                  <a:outerShdw blurRad="38100" dist="19050" dir="2700000" algn="tl" rotWithShape="0">
                    <a:prstClr val="black">
                      <a:alpha val="40000"/>
                    </a:prstClr>
                  </a:outerShdw>
                </a:effectLst>
                <a:uLnTx/>
                <a:uFillTx/>
                <a:latin typeface="Calibri"/>
                <a:ea typeface="+mn-ea"/>
                <a:cs typeface="+mn-cs"/>
              </a:rPr>
              <a:t>Entertainment Sector </a:t>
            </a:r>
            <a:r>
              <a:rPr kumimoji="0" lang="en-US" sz="44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a:ea typeface="+mn-ea"/>
                <a:cs typeface="+mn-cs"/>
              </a:rPr>
              <a:t> </a:t>
            </a:r>
          </a:p>
        </p:txBody>
      </p:sp>
      <p:sp>
        <p:nvSpPr>
          <p:cNvPr id="5" name="TextBox 4">
            <a:extLst>
              <a:ext uri="{FF2B5EF4-FFF2-40B4-BE49-F238E27FC236}">
                <a16:creationId xmlns:a16="http://schemas.microsoft.com/office/drawing/2014/main" id="{95BA4DEA-EA6F-C506-6A12-2C4304FEC698}"/>
              </a:ext>
            </a:extLst>
          </p:cNvPr>
          <p:cNvSpPr txBox="1"/>
          <p:nvPr/>
        </p:nvSpPr>
        <p:spPr>
          <a:xfrm>
            <a:off x="1668462" y="3188970"/>
            <a:ext cx="9052878" cy="3539430"/>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white"/>
                </a:solidFill>
                <a:effectLst/>
                <a:uLnTx/>
                <a:uFillTx/>
                <a:latin typeface="Calibri"/>
                <a:ea typeface="+mn-ea"/>
                <a:cs typeface="+mn-cs"/>
              </a:rPr>
              <a:t>Covid effect on the entertainment sector</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white"/>
                </a:solidFill>
                <a:effectLst/>
                <a:uLnTx/>
                <a:uFillTx/>
                <a:latin typeface="Calibri"/>
                <a:ea typeface="+mn-ea"/>
                <a:cs typeface="+mn-cs"/>
              </a:rPr>
              <a:t>Always been a training need</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white"/>
                </a:solidFill>
                <a:effectLst/>
                <a:uLnTx/>
                <a:uFillTx/>
                <a:latin typeface="Calibri"/>
                <a:ea typeface="+mn-ea"/>
                <a:cs typeface="+mn-cs"/>
              </a:rPr>
              <a:t>Particular need to train new-comers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white"/>
                </a:solidFill>
                <a:effectLst/>
                <a:uLnTx/>
                <a:uFillTx/>
                <a:latin typeface="Calibri"/>
                <a:ea typeface="+mn-ea"/>
                <a:cs typeface="+mn-cs"/>
              </a:rPr>
              <a:t>Why?</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prstClr val="white"/>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Calibri"/>
                <a:ea typeface="+mn-ea"/>
                <a:cs typeface="+mn-cs"/>
              </a:rPr>
              <a:t> </a:t>
            </a:r>
          </a:p>
        </p:txBody>
      </p:sp>
    </p:spTree>
    <p:extLst>
      <p:ext uri="{BB962C8B-B14F-4D97-AF65-F5344CB8AC3E}">
        <p14:creationId xmlns:p14="http://schemas.microsoft.com/office/powerpoint/2010/main" val="1423293908"/>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19860" y="9404"/>
            <a:ext cx="9144000" cy="6797675"/>
          </a:xfrm>
          <a:prstGeom prst="rect">
            <a:avLst/>
          </a:prstGeom>
          <a:noFill/>
          <a:ln>
            <a:noFill/>
          </a:ln>
        </p:spPr>
      </p:pic>
      <p:pic>
        <p:nvPicPr>
          <p:cNvPr id="3075" name="Picture 13"/>
          <p:cNvPicPr>
            <a:picLocks noChangeAspect="1"/>
          </p:cNvPicPr>
          <p:nvPr/>
        </p:nvPicPr>
        <p:blipFill>
          <a:blip r:embed="rId4">
            <a:extLst>
              <a:ext uri="{28A0092B-C50C-407E-A947-70E740481C1C}">
                <a14:useLocalDpi xmlns:a14="http://schemas.microsoft.com/office/drawing/2010/main" val="0"/>
              </a:ext>
            </a:extLst>
          </a:blip>
          <a:srcRect l="4726" t="28973" r="66138" b="42052"/>
          <a:stretch>
            <a:fillRect/>
          </a:stretch>
        </p:blipFill>
        <p:spPr bwMode="auto">
          <a:xfrm>
            <a:off x="1631950" y="44451"/>
            <a:ext cx="86360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rotWithShape="1">
          <a:blip r:embed="rId5"/>
          <a:srcRect l="4597" t="28974" r="5629" b="42051"/>
          <a:stretch/>
        </p:blipFill>
        <p:spPr>
          <a:xfrm>
            <a:off x="7608888" y="6237289"/>
            <a:ext cx="2914650" cy="511175"/>
          </a:xfrm>
          <a:prstGeom prst="rect">
            <a:avLst/>
          </a:prstGeom>
          <a:effectLst>
            <a:outerShdw blurRad="50800" dist="38100" dir="2700000" algn="tl" rotWithShape="0">
              <a:prstClr val="black">
                <a:alpha val="40000"/>
              </a:prstClr>
            </a:outerShdw>
          </a:effectLst>
        </p:spPr>
      </p:pic>
      <p:sp>
        <p:nvSpPr>
          <p:cNvPr id="10" name="Footer Placeholder 5">
            <a:extLst>
              <a:ext uri="{FF2B5EF4-FFF2-40B4-BE49-F238E27FC236}">
                <a16:creationId xmlns:a16="http://schemas.microsoft.com/office/drawing/2014/main" id="{AF275C5D-E2D7-5AC3-082A-C6B0BC2524C7}"/>
              </a:ext>
            </a:extLst>
          </p:cNvPr>
          <p:cNvSpPr txBox="1">
            <a:spLocks/>
          </p:cNvSpPr>
          <p:nvPr/>
        </p:nvSpPr>
        <p:spPr>
          <a:xfrm>
            <a:off x="38160" y="6423907"/>
            <a:ext cx="2895600" cy="365125"/>
          </a:xfrm>
          <a:prstGeom prst="rect">
            <a:avLst/>
          </a:prstGeom>
          <a:ln>
            <a:solidFill>
              <a:schemeClr val="bg1"/>
            </a:solidFill>
          </a:ln>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Futura PT Light" panose="020B0402020204020303" pitchFamily="34" charset="0"/>
                <a:ea typeface="+mn-ea"/>
                <a:cs typeface="+mn-cs"/>
              </a:rPr>
              <a:t>GLAD 2022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TextBox 2">
            <a:extLst>
              <a:ext uri="{FF2B5EF4-FFF2-40B4-BE49-F238E27FC236}">
                <a16:creationId xmlns:a16="http://schemas.microsoft.com/office/drawing/2014/main" id="{EEA3D0FC-6A8E-7241-00FE-C3AAA6B97550}"/>
              </a:ext>
            </a:extLst>
          </p:cNvPr>
          <p:cNvSpPr txBox="1"/>
          <p:nvPr/>
        </p:nvSpPr>
        <p:spPr>
          <a:xfrm>
            <a:off x="1628140" y="1247656"/>
            <a:ext cx="964184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Calibri" panose="020F0502020204030204"/>
                <a:ea typeface="+mn-ea"/>
                <a:cs typeface="+mn-cs"/>
              </a:rPr>
              <a:t>The entertainment sector is quite unique.</a:t>
            </a:r>
          </a:p>
        </p:txBody>
      </p:sp>
    </p:spTree>
    <p:extLst>
      <p:ext uri="{BB962C8B-B14F-4D97-AF65-F5344CB8AC3E}">
        <p14:creationId xmlns:p14="http://schemas.microsoft.com/office/powerpoint/2010/main" val="37087565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p:cNvPicPr>
            <a:picLocks noChangeAspect="1"/>
          </p:cNvPicPr>
          <p:nvPr/>
        </p:nvPicPr>
        <p:blipFill>
          <a:blip r:embed="rId3">
            <a:alphaModFix amt="40000"/>
            <a:extLst>
              <a:ext uri="{28A0092B-C50C-407E-A947-70E740481C1C}">
                <a14:useLocalDpi xmlns:a14="http://schemas.microsoft.com/office/drawing/2010/main" val="0"/>
              </a:ext>
            </a:extLst>
          </a:blip>
          <a:srcRect/>
          <a:stretch>
            <a:fillRect/>
          </a:stretch>
        </p:blipFill>
        <p:spPr bwMode="auto">
          <a:xfrm>
            <a:off x="1416050" y="25647"/>
            <a:ext cx="9144000" cy="6797675"/>
          </a:xfrm>
          <a:prstGeom prst="rect">
            <a:avLst/>
          </a:prstGeom>
          <a:solidFill>
            <a:schemeClr val="tx1"/>
          </a:solidFill>
          <a:ln>
            <a:noFill/>
          </a:ln>
        </p:spPr>
      </p:pic>
      <p:pic>
        <p:nvPicPr>
          <p:cNvPr id="3075" name="Picture 13"/>
          <p:cNvPicPr>
            <a:picLocks noChangeAspect="1"/>
          </p:cNvPicPr>
          <p:nvPr/>
        </p:nvPicPr>
        <p:blipFill>
          <a:blip r:embed="rId4">
            <a:extLst>
              <a:ext uri="{28A0092B-C50C-407E-A947-70E740481C1C}">
                <a14:useLocalDpi xmlns:a14="http://schemas.microsoft.com/office/drawing/2010/main" val="0"/>
              </a:ext>
            </a:extLst>
          </a:blip>
          <a:srcRect l="4726" t="28973" r="66138" b="42052"/>
          <a:stretch>
            <a:fillRect/>
          </a:stretch>
        </p:blipFill>
        <p:spPr bwMode="auto">
          <a:xfrm>
            <a:off x="1631950" y="44451"/>
            <a:ext cx="86360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rotWithShape="1">
          <a:blip r:embed="rId5"/>
          <a:srcRect l="4597" t="28974" r="5629" b="42051"/>
          <a:stretch/>
        </p:blipFill>
        <p:spPr>
          <a:xfrm>
            <a:off x="7608888" y="6237289"/>
            <a:ext cx="2914650" cy="511175"/>
          </a:xfrm>
          <a:prstGeom prst="rect">
            <a:avLst/>
          </a:prstGeom>
          <a:effectLst>
            <a:outerShdw blurRad="50800" dist="38100" dir="2700000" algn="tl" rotWithShape="0">
              <a:prstClr val="black">
                <a:alpha val="40000"/>
              </a:prstClr>
            </a:outerShdw>
          </a:effectLst>
        </p:spPr>
      </p:pic>
      <p:sp>
        <p:nvSpPr>
          <p:cNvPr id="10" name="Footer Placeholder 5">
            <a:extLst>
              <a:ext uri="{FF2B5EF4-FFF2-40B4-BE49-F238E27FC236}">
                <a16:creationId xmlns:a16="http://schemas.microsoft.com/office/drawing/2014/main" id="{AF275C5D-E2D7-5AC3-082A-C6B0BC2524C7}"/>
              </a:ext>
            </a:extLst>
          </p:cNvPr>
          <p:cNvSpPr txBox="1">
            <a:spLocks/>
          </p:cNvSpPr>
          <p:nvPr/>
        </p:nvSpPr>
        <p:spPr>
          <a:xfrm>
            <a:off x="38160" y="6423907"/>
            <a:ext cx="2895600" cy="365125"/>
          </a:xfrm>
          <a:prstGeom prst="rect">
            <a:avLst/>
          </a:prstGeom>
          <a:ln>
            <a:solidFill>
              <a:schemeClr val="bg1"/>
            </a:solidFill>
          </a:ln>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Futura PT Light" panose="020B0402020204020303" pitchFamily="34" charset="0"/>
                <a:ea typeface="+mn-ea"/>
                <a:cs typeface="+mn-cs"/>
              </a:rPr>
              <a:t>GLAD 2022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TextBox 2">
            <a:extLst>
              <a:ext uri="{FF2B5EF4-FFF2-40B4-BE49-F238E27FC236}">
                <a16:creationId xmlns:a16="http://schemas.microsoft.com/office/drawing/2014/main" id="{EEA3D0FC-6A8E-7241-00FE-C3AAA6B97550}"/>
              </a:ext>
            </a:extLst>
          </p:cNvPr>
          <p:cNvSpPr txBox="1"/>
          <p:nvPr/>
        </p:nvSpPr>
        <p:spPr>
          <a:xfrm>
            <a:off x="1628140" y="523268"/>
            <a:ext cx="964184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Calibri" panose="020F0502020204030204"/>
                <a:ea typeface="+mn-ea"/>
                <a:cs typeface="+mn-cs"/>
              </a:rPr>
              <a:t>The entertainment sector is quite unique.</a:t>
            </a:r>
          </a:p>
        </p:txBody>
      </p:sp>
      <p:pic>
        <p:nvPicPr>
          <p:cNvPr id="4" name="Picture 3" descr="A group of people climbing a tall building&#10;&#10;Description automatically generated with low confidence">
            <a:extLst>
              <a:ext uri="{FF2B5EF4-FFF2-40B4-BE49-F238E27FC236}">
                <a16:creationId xmlns:a16="http://schemas.microsoft.com/office/drawing/2014/main" id="{8DE2ACB7-7FB3-9A5F-B271-A6270DB943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6346" y="1599496"/>
            <a:ext cx="4221480" cy="2814320"/>
          </a:xfrm>
          <a:prstGeom prst="rect">
            <a:avLst/>
          </a:prstGeom>
        </p:spPr>
      </p:pic>
      <p:pic>
        <p:nvPicPr>
          <p:cNvPr id="7" name="Picture 6" descr="A picture containing sky, outdoor, day&#10;&#10;Description automatically generated">
            <a:extLst>
              <a:ext uri="{FF2B5EF4-FFF2-40B4-BE49-F238E27FC236}">
                <a16:creationId xmlns:a16="http://schemas.microsoft.com/office/drawing/2014/main" id="{B9008876-A4DC-E5A8-4D66-834F1AA8577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43551" y="1420209"/>
            <a:ext cx="2787958" cy="4240439"/>
          </a:xfrm>
          <a:prstGeom prst="rect">
            <a:avLst/>
          </a:prstGeom>
        </p:spPr>
      </p:pic>
      <p:pic>
        <p:nvPicPr>
          <p:cNvPr id="9" name="Picture 8">
            <a:extLst>
              <a:ext uri="{FF2B5EF4-FFF2-40B4-BE49-F238E27FC236}">
                <a16:creationId xmlns:a16="http://schemas.microsoft.com/office/drawing/2014/main" id="{EE946DAA-A2F2-EA75-5984-9255FD3AA43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768937" y="1197352"/>
            <a:ext cx="5339938" cy="3544299"/>
          </a:xfrm>
          <a:prstGeom prst="rect">
            <a:avLst/>
          </a:prstGeom>
        </p:spPr>
      </p:pic>
    </p:spTree>
    <p:extLst>
      <p:ext uri="{BB962C8B-B14F-4D97-AF65-F5344CB8AC3E}">
        <p14:creationId xmlns:p14="http://schemas.microsoft.com/office/powerpoint/2010/main" val="2204716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p:cNvPicPr>
            <a:picLocks noChangeAspect="1"/>
          </p:cNvPicPr>
          <p:nvPr/>
        </p:nvPicPr>
        <p:blipFill>
          <a:blip r:embed="rId3">
            <a:alphaModFix amt="45000"/>
            <a:extLst>
              <a:ext uri="{28A0092B-C50C-407E-A947-70E740481C1C}">
                <a14:useLocalDpi xmlns:a14="http://schemas.microsoft.com/office/drawing/2010/main" val="0"/>
              </a:ext>
            </a:extLst>
          </a:blip>
          <a:srcRect/>
          <a:stretch>
            <a:fillRect/>
          </a:stretch>
        </p:blipFill>
        <p:spPr bwMode="auto">
          <a:xfrm>
            <a:off x="1419860" y="9404"/>
            <a:ext cx="9144000" cy="6797675"/>
          </a:xfrm>
          <a:prstGeom prst="rect">
            <a:avLst/>
          </a:prstGeom>
          <a:noFill/>
          <a:ln>
            <a:noFill/>
          </a:ln>
        </p:spPr>
      </p:pic>
      <p:pic>
        <p:nvPicPr>
          <p:cNvPr id="3075" name="Picture 13"/>
          <p:cNvPicPr>
            <a:picLocks noChangeAspect="1"/>
          </p:cNvPicPr>
          <p:nvPr/>
        </p:nvPicPr>
        <p:blipFill>
          <a:blip r:embed="rId4">
            <a:extLst>
              <a:ext uri="{28A0092B-C50C-407E-A947-70E740481C1C}">
                <a14:useLocalDpi xmlns:a14="http://schemas.microsoft.com/office/drawing/2010/main" val="0"/>
              </a:ext>
            </a:extLst>
          </a:blip>
          <a:srcRect l="4726" t="28973" r="66138" b="42052"/>
          <a:stretch>
            <a:fillRect/>
          </a:stretch>
        </p:blipFill>
        <p:spPr bwMode="auto">
          <a:xfrm>
            <a:off x="1631950" y="44451"/>
            <a:ext cx="86360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rotWithShape="1">
          <a:blip r:embed="rId5"/>
          <a:srcRect l="4597" t="28974" r="5629" b="42051"/>
          <a:stretch/>
        </p:blipFill>
        <p:spPr>
          <a:xfrm>
            <a:off x="7608888" y="6237289"/>
            <a:ext cx="2914650" cy="511175"/>
          </a:xfrm>
          <a:prstGeom prst="rect">
            <a:avLst/>
          </a:prstGeom>
          <a:effectLst>
            <a:outerShdw blurRad="50800" dist="38100" dir="2700000" algn="tl" rotWithShape="0">
              <a:prstClr val="black">
                <a:alpha val="40000"/>
              </a:prstClr>
            </a:outerShdw>
          </a:effectLst>
        </p:spPr>
      </p:pic>
      <p:sp>
        <p:nvSpPr>
          <p:cNvPr id="10" name="Footer Placeholder 5">
            <a:extLst>
              <a:ext uri="{FF2B5EF4-FFF2-40B4-BE49-F238E27FC236}">
                <a16:creationId xmlns:a16="http://schemas.microsoft.com/office/drawing/2014/main" id="{AF275C5D-E2D7-5AC3-082A-C6B0BC2524C7}"/>
              </a:ext>
            </a:extLst>
          </p:cNvPr>
          <p:cNvSpPr txBox="1">
            <a:spLocks/>
          </p:cNvSpPr>
          <p:nvPr/>
        </p:nvSpPr>
        <p:spPr>
          <a:xfrm>
            <a:off x="38160" y="6423907"/>
            <a:ext cx="2895600" cy="365125"/>
          </a:xfrm>
          <a:prstGeom prst="rect">
            <a:avLst/>
          </a:prstGeom>
          <a:ln>
            <a:solidFill>
              <a:schemeClr val="bg1"/>
            </a:solidFill>
          </a:ln>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Futura PT Light" panose="020B0402020204020303" pitchFamily="34" charset="0"/>
                <a:ea typeface="+mn-ea"/>
                <a:cs typeface="+mn-cs"/>
              </a:rPr>
              <a:t>GLAD 2022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11" name="TextBox 10">
            <a:extLst>
              <a:ext uri="{FF2B5EF4-FFF2-40B4-BE49-F238E27FC236}">
                <a16:creationId xmlns:a16="http://schemas.microsoft.com/office/drawing/2014/main" id="{4DB5B84B-8AFA-8624-B6F2-C7DEF875E496}"/>
              </a:ext>
            </a:extLst>
          </p:cNvPr>
          <p:cNvSpPr txBox="1"/>
          <p:nvPr/>
        </p:nvSpPr>
        <p:spPr>
          <a:xfrm>
            <a:off x="1628140" y="523268"/>
            <a:ext cx="964184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Calibri" panose="020F0502020204030204"/>
                <a:ea typeface="+mn-ea"/>
                <a:cs typeface="+mn-cs"/>
              </a:rPr>
              <a:t>The entertainment sector is quite unique.</a:t>
            </a:r>
          </a:p>
        </p:txBody>
      </p:sp>
      <p:pic>
        <p:nvPicPr>
          <p:cNvPr id="5" name="Picture 4">
            <a:extLst>
              <a:ext uri="{FF2B5EF4-FFF2-40B4-BE49-F238E27FC236}">
                <a16:creationId xmlns:a16="http://schemas.microsoft.com/office/drawing/2014/main" id="{507C9CB9-0A6D-0E4D-43C7-BACDB257B3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19860" y="1381281"/>
            <a:ext cx="5460583" cy="4095437"/>
          </a:xfrm>
          <a:prstGeom prst="rect">
            <a:avLst/>
          </a:prstGeom>
        </p:spPr>
      </p:pic>
      <p:pic>
        <p:nvPicPr>
          <p:cNvPr id="17" name="Picture 16" descr="A picture containing night&#10;&#10;Description automatically generated">
            <a:extLst>
              <a:ext uri="{FF2B5EF4-FFF2-40B4-BE49-F238E27FC236}">
                <a16:creationId xmlns:a16="http://schemas.microsoft.com/office/drawing/2014/main" id="{32194C73-0379-4527-D2CA-1C42675D4E7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08713" y="1944689"/>
            <a:ext cx="5715000" cy="4292600"/>
          </a:xfrm>
          <a:prstGeom prst="rect">
            <a:avLst/>
          </a:prstGeom>
        </p:spPr>
      </p:pic>
    </p:spTree>
    <p:extLst>
      <p:ext uri="{BB962C8B-B14F-4D97-AF65-F5344CB8AC3E}">
        <p14:creationId xmlns:p14="http://schemas.microsoft.com/office/powerpoint/2010/main" val="39878229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p:cNvPicPr>
            <a:picLocks noChangeAspect="1"/>
          </p:cNvPicPr>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1419860" y="12240"/>
            <a:ext cx="9144000" cy="6797675"/>
          </a:xfrm>
          <a:prstGeom prst="rect">
            <a:avLst/>
          </a:prstGeom>
          <a:noFill/>
          <a:ln>
            <a:noFill/>
          </a:ln>
        </p:spPr>
      </p:pic>
      <p:pic>
        <p:nvPicPr>
          <p:cNvPr id="3075" name="Picture 13"/>
          <p:cNvPicPr>
            <a:picLocks noChangeAspect="1"/>
          </p:cNvPicPr>
          <p:nvPr/>
        </p:nvPicPr>
        <p:blipFill>
          <a:blip r:embed="rId4">
            <a:extLst>
              <a:ext uri="{28A0092B-C50C-407E-A947-70E740481C1C}">
                <a14:useLocalDpi xmlns:a14="http://schemas.microsoft.com/office/drawing/2010/main" val="0"/>
              </a:ext>
            </a:extLst>
          </a:blip>
          <a:srcRect l="4726" t="28973" r="66138" b="42052"/>
          <a:stretch>
            <a:fillRect/>
          </a:stretch>
        </p:blipFill>
        <p:spPr bwMode="auto">
          <a:xfrm>
            <a:off x="1631950" y="44451"/>
            <a:ext cx="86360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rotWithShape="1">
          <a:blip r:embed="rId5"/>
          <a:srcRect l="4597" t="28974" r="5629" b="42051"/>
          <a:stretch/>
        </p:blipFill>
        <p:spPr>
          <a:xfrm>
            <a:off x="7608888" y="6237289"/>
            <a:ext cx="2914650" cy="511175"/>
          </a:xfrm>
          <a:prstGeom prst="rect">
            <a:avLst/>
          </a:prstGeom>
          <a:effectLst>
            <a:outerShdw blurRad="50800" dist="38100" dir="2700000" algn="tl" rotWithShape="0">
              <a:prstClr val="black">
                <a:alpha val="40000"/>
              </a:prstClr>
            </a:outerShdw>
          </a:effectLst>
        </p:spPr>
      </p:pic>
      <p:sp>
        <p:nvSpPr>
          <p:cNvPr id="10" name="Footer Placeholder 5">
            <a:extLst>
              <a:ext uri="{FF2B5EF4-FFF2-40B4-BE49-F238E27FC236}">
                <a16:creationId xmlns:a16="http://schemas.microsoft.com/office/drawing/2014/main" id="{AF275C5D-E2D7-5AC3-082A-C6B0BC2524C7}"/>
              </a:ext>
            </a:extLst>
          </p:cNvPr>
          <p:cNvSpPr txBox="1">
            <a:spLocks/>
          </p:cNvSpPr>
          <p:nvPr/>
        </p:nvSpPr>
        <p:spPr>
          <a:xfrm>
            <a:off x="38160" y="6423907"/>
            <a:ext cx="2895600" cy="365125"/>
          </a:xfrm>
          <a:prstGeom prst="rect">
            <a:avLst/>
          </a:prstGeom>
          <a:ln>
            <a:solidFill>
              <a:schemeClr val="bg1"/>
            </a:solidFill>
          </a:ln>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Futura PT Light" panose="020B0402020204020303" pitchFamily="34" charset="0"/>
                <a:ea typeface="+mn-ea"/>
                <a:cs typeface="+mn-cs"/>
              </a:rPr>
              <a:t>GLAD 2022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pic>
        <p:nvPicPr>
          <p:cNvPr id="9" name="Picture 8" descr="A crowd of people in front of a stage with lights&#10;&#10;Description automatically generated with low confidence">
            <a:extLst>
              <a:ext uri="{FF2B5EF4-FFF2-40B4-BE49-F238E27FC236}">
                <a16:creationId xmlns:a16="http://schemas.microsoft.com/office/drawing/2014/main" id="{44C9B4FE-6B17-00AF-40BD-8B35AD882A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1677" y="1306654"/>
            <a:ext cx="6187383" cy="4127479"/>
          </a:xfrm>
          <a:prstGeom prst="rect">
            <a:avLst/>
          </a:prstGeom>
        </p:spPr>
      </p:pic>
      <p:pic>
        <p:nvPicPr>
          <p:cNvPr id="14" name="Picture 13" descr="A large crowd of people in a stadium with bright lights&#10;&#10;Description automatically generated with low confidence">
            <a:extLst>
              <a:ext uri="{FF2B5EF4-FFF2-40B4-BE49-F238E27FC236}">
                <a16:creationId xmlns:a16="http://schemas.microsoft.com/office/drawing/2014/main" id="{3B85DD0E-14B7-3C5D-E0C9-E515B180DA6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91860" y="1065115"/>
            <a:ext cx="5224892" cy="3487767"/>
          </a:xfrm>
          <a:prstGeom prst="rect">
            <a:avLst/>
          </a:prstGeom>
        </p:spPr>
      </p:pic>
      <p:sp>
        <p:nvSpPr>
          <p:cNvPr id="17" name="TextBox 16">
            <a:extLst>
              <a:ext uri="{FF2B5EF4-FFF2-40B4-BE49-F238E27FC236}">
                <a16:creationId xmlns:a16="http://schemas.microsoft.com/office/drawing/2014/main" id="{90287A4E-A5DD-63E0-2550-205960691F81}"/>
              </a:ext>
            </a:extLst>
          </p:cNvPr>
          <p:cNvSpPr txBox="1"/>
          <p:nvPr/>
        </p:nvSpPr>
        <p:spPr>
          <a:xfrm>
            <a:off x="1628140" y="523268"/>
            <a:ext cx="964184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Calibri" panose="020F0502020204030204"/>
                <a:ea typeface="+mn-ea"/>
                <a:cs typeface="+mn-cs"/>
              </a:rPr>
              <a:t>The entertainment sector is quite unique.</a:t>
            </a:r>
          </a:p>
        </p:txBody>
      </p:sp>
    </p:spTree>
    <p:extLst>
      <p:ext uri="{BB962C8B-B14F-4D97-AF65-F5344CB8AC3E}">
        <p14:creationId xmlns:p14="http://schemas.microsoft.com/office/powerpoint/2010/main" val="25306504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auto">
          <a:xfrm>
            <a:off x="1524000" y="0"/>
            <a:ext cx="9144000" cy="6858000"/>
          </a:xfrm>
          <a:prstGeom prst="rect">
            <a:avLst/>
          </a:prstGeom>
          <a:solidFill>
            <a:schemeClr val="tx1"/>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26653"/>
            <a:ext cx="9144000" cy="6804695"/>
          </a:xfrm>
          <a:prstGeom prst="rect">
            <a:avLst/>
          </a:prstGeom>
        </p:spPr>
      </p:pic>
      <p:pic>
        <p:nvPicPr>
          <p:cNvPr id="22" name="Picture 21"/>
          <p:cNvPicPr>
            <a:picLocks noChangeAspect="1"/>
          </p:cNvPicPr>
          <p:nvPr/>
        </p:nvPicPr>
        <p:blipFill rotWithShape="1">
          <a:blip r:embed="rId4" cstate="print">
            <a:extLst>
              <a:ext uri="{28A0092B-C50C-407E-A947-70E740481C1C}">
                <a14:useLocalDpi xmlns:a14="http://schemas.microsoft.com/office/drawing/2010/main" val="0"/>
              </a:ext>
            </a:extLst>
          </a:blip>
          <a:srcRect l="-388" t="26504" r="388" b="35299"/>
          <a:stretch/>
        </p:blipFill>
        <p:spPr>
          <a:xfrm>
            <a:off x="1524000" y="10796"/>
            <a:ext cx="9144000" cy="2338085"/>
          </a:xfrm>
          <a:prstGeom prst="rect">
            <a:avLst/>
          </a:prstGeom>
          <a:effectLst>
            <a:softEdge rad="177800"/>
          </a:effectLst>
        </p:spPr>
      </p:pic>
      <p:sp>
        <p:nvSpPr>
          <p:cNvPr id="9" name="Rectangle 8"/>
          <p:cNvSpPr/>
          <p:nvPr/>
        </p:nvSpPr>
        <p:spPr bwMode="auto">
          <a:xfrm>
            <a:off x="537210" y="2348879"/>
            <a:ext cx="11555730" cy="2114510"/>
          </a:xfrm>
          <a:prstGeom prst="rect">
            <a:avLst/>
          </a:prstGeom>
          <a:solidFill>
            <a:schemeClr val="tx1"/>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5400" b="0" i="0" u="none" strike="noStrike" kern="1200" cap="none" spc="0" normalizeH="0" baseline="0" noProof="0" dirty="0">
                <a:ln>
                  <a:noFill/>
                </a:ln>
                <a:solidFill>
                  <a:prstClr val="white"/>
                </a:solidFill>
                <a:effectLst/>
                <a:uLnTx/>
                <a:uFillTx/>
                <a:latin typeface="Inter"/>
                <a:ea typeface="Microsoft Yi Baiti" panose="03000500000000000000" pitchFamily="66" charset="0"/>
                <a:cs typeface="+mn-cs"/>
              </a:rPr>
              <a:t>The need for training </a:t>
            </a:r>
          </a:p>
        </p:txBody>
      </p:sp>
      <p:sp>
        <p:nvSpPr>
          <p:cNvPr id="11" name="Rectangle 10"/>
          <p:cNvSpPr/>
          <p:nvPr/>
        </p:nvSpPr>
        <p:spPr bwMode="auto">
          <a:xfrm>
            <a:off x="1524000" y="4509121"/>
            <a:ext cx="9108504" cy="2322227"/>
          </a:xfrm>
          <a:prstGeom prst="rect">
            <a:avLst/>
          </a:prstGeom>
          <a:solidFill>
            <a:schemeClr val="tx1"/>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pic>
        <p:nvPicPr>
          <p:cNvPr id="10" name="Picture 9"/>
          <p:cNvPicPr>
            <a:picLocks noChangeAspect="1"/>
          </p:cNvPicPr>
          <p:nvPr/>
        </p:nvPicPr>
        <p:blipFill rotWithShape="1">
          <a:blip r:embed="rId5" cstate="print">
            <a:extLst>
              <a:ext uri="{28A0092B-C50C-407E-A947-70E740481C1C}">
                <a14:useLocalDpi xmlns:a14="http://schemas.microsoft.com/office/drawing/2010/main" val="0"/>
              </a:ext>
            </a:extLst>
          </a:blip>
          <a:srcRect l="-388" t="9450" r="388" b="56300"/>
          <a:stretch/>
        </p:blipFill>
        <p:spPr>
          <a:xfrm>
            <a:off x="1524000" y="4509121"/>
            <a:ext cx="9108504" cy="2322227"/>
          </a:xfrm>
          <a:prstGeom prst="rect">
            <a:avLst/>
          </a:prstGeom>
          <a:effectLst>
            <a:softEdge rad="139700"/>
          </a:effectLst>
        </p:spPr>
      </p:pic>
      <p:sp>
        <p:nvSpPr>
          <p:cNvPr id="15" name="Rectangle 14"/>
          <p:cNvSpPr/>
          <p:nvPr/>
        </p:nvSpPr>
        <p:spPr bwMode="auto">
          <a:xfrm>
            <a:off x="1524000" y="4474830"/>
            <a:ext cx="9144000" cy="2357844"/>
          </a:xfrm>
          <a:prstGeom prst="rect">
            <a:avLst/>
          </a:prstGeom>
          <a:solidFill>
            <a:schemeClr val="tx1">
              <a:alpha val="24000"/>
            </a:schemeClr>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160773" name="Rectangle 5"/>
          <p:cNvSpPr>
            <a:spLocks noChangeArrowheads="1"/>
          </p:cNvSpPr>
          <p:nvPr/>
        </p:nvSpPr>
        <p:spPr bwMode="auto">
          <a:xfrm>
            <a:off x="5105400" y="6248400"/>
            <a:ext cx="2895600" cy="457200"/>
          </a:xfrm>
          <a:prstGeom prst="rect">
            <a:avLst/>
          </a:prstGeom>
          <a:noFill/>
          <a:ln w="9525">
            <a:noFill/>
            <a:miter lim="800000"/>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pic>
        <p:nvPicPr>
          <p:cNvPr id="14" name="Picture 13"/>
          <p:cNvPicPr>
            <a:picLocks noChangeAspect="1"/>
          </p:cNvPicPr>
          <p:nvPr/>
        </p:nvPicPr>
        <p:blipFill rotWithShape="1">
          <a:blip r:embed="rId6"/>
          <a:srcRect l="4597" t="28974" r="5629" b="42051"/>
          <a:stretch/>
        </p:blipFill>
        <p:spPr>
          <a:xfrm>
            <a:off x="7608888" y="6237289"/>
            <a:ext cx="2914650" cy="511175"/>
          </a:xfrm>
          <a:prstGeom prst="rect">
            <a:avLst/>
          </a:prstGeom>
          <a:effectLst>
            <a:outerShdw blurRad="50800" dist="38100" dir="2700000" algn="tl" rotWithShape="0">
              <a:prstClr val="black">
                <a:alpha val="40000"/>
              </a:prstClr>
            </a:outerShdw>
          </a:effectLst>
        </p:spPr>
      </p:pic>
      <p:pic>
        <p:nvPicPr>
          <p:cNvPr id="17" name="Picture 13"/>
          <p:cNvPicPr>
            <a:picLocks noChangeAspect="1"/>
          </p:cNvPicPr>
          <p:nvPr/>
        </p:nvPicPr>
        <p:blipFill>
          <a:blip r:embed="rId7">
            <a:extLst>
              <a:ext uri="{28A0092B-C50C-407E-A947-70E740481C1C}">
                <a14:useLocalDpi xmlns:a14="http://schemas.microsoft.com/office/drawing/2010/main" val="0"/>
              </a:ext>
            </a:extLst>
          </a:blip>
          <a:srcRect l="4726" t="28973" r="66138" b="42052"/>
          <a:stretch>
            <a:fillRect/>
          </a:stretch>
        </p:blipFill>
        <p:spPr bwMode="auto">
          <a:xfrm>
            <a:off x="1631950" y="44451"/>
            <a:ext cx="86360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Footer Placeholder 5">
            <a:extLst>
              <a:ext uri="{FF2B5EF4-FFF2-40B4-BE49-F238E27FC236}">
                <a16:creationId xmlns:a16="http://schemas.microsoft.com/office/drawing/2014/main" id="{6F9D929E-4A9B-DF7C-2030-2FA008438695}"/>
              </a:ext>
            </a:extLst>
          </p:cNvPr>
          <p:cNvSpPr>
            <a:spLocks noGrp="1"/>
          </p:cNvSpPr>
          <p:nvPr>
            <p:ph type="ftr" sz="quarter" idx="11"/>
          </p:nvPr>
        </p:nvSpPr>
        <p:spPr>
          <a:xfrm>
            <a:off x="38160" y="6423907"/>
            <a:ext cx="2895600" cy="365125"/>
          </a:xfrm>
          <a:ln>
            <a:solidFill>
              <a:schemeClr val="bg1"/>
            </a:solidFill>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Futura PT Light" panose="020B0402020204020303" pitchFamily="34" charset="0"/>
                <a:ea typeface="+mn-ea"/>
                <a:cs typeface="+mn-cs"/>
              </a:rPr>
              <a:t>GLAD 2022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73861411"/>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auto">
          <a:xfrm>
            <a:off x="1524000" y="0"/>
            <a:ext cx="9144000" cy="6858000"/>
          </a:xfrm>
          <a:prstGeom prst="rect">
            <a:avLst/>
          </a:prstGeom>
          <a:solidFill>
            <a:schemeClr val="tx1"/>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26653"/>
            <a:ext cx="9144000" cy="6804695"/>
          </a:xfrm>
          <a:prstGeom prst="rect">
            <a:avLst/>
          </a:prstGeom>
        </p:spPr>
      </p:pic>
      <p:pic>
        <p:nvPicPr>
          <p:cNvPr id="22" name="Picture 21"/>
          <p:cNvPicPr>
            <a:picLocks noChangeAspect="1"/>
          </p:cNvPicPr>
          <p:nvPr/>
        </p:nvPicPr>
        <p:blipFill rotWithShape="1">
          <a:blip r:embed="rId4" cstate="print">
            <a:extLst>
              <a:ext uri="{28A0092B-C50C-407E-A947-70E740481C1C}">
                <a14:useLocalDpi xmlns:a14="http://schemas.microsoft.com/office/drawing/2010/main" val="0"/>
              </a:ext>
            </a:extLst>
          </a:blip>
          <a:srcRect l="-388" t="26504" r="388" b="35299"/>
          <a:stretch/>
        </p:blipFill>
        <p:spPr>
          <a:xfrm>
            <a:off x="1524000" y="10796"/>
            <a:ext cx="9144000" cy="2338085"/>
          </a:xfrm>
          <a:prstGeom prst="rect">
            <a:avLst/>
          </a:prstGeom>
          <a:effectLst>
            <a:softEdge rad="177800"/>
          </a:effectLst>
        </p:spPr>
      </p:pic>
      <p:sp>
        <p:nvSpPr>
          <p:cNvPr id="9" name="Rectangle 8"/>
          <p:cNvSpPr/>
          <p:nvPr/>
        </p:nvSpPr>
        <p:spPr bwMode="auto">
          <a:xfrm>
            <a:off x="468630" y="2334994"/>
            <a:ext cx="11555730" cy="2114510"/>
          </a:xfrm>
          <a:prstGeom prst="rect">
            <a:avLst/>
          </a:prstGeom>
          <a:solidFill>
            <a:schemeClr val="tx1"/>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2400" b="0" i="0" u="none" strike="noStrike" kern="1200" cap="none" spc="0" normalizeH="0" baseline="0" noProof="0" dirty="0">
                <a:ln>
                  <a:noFill/>
                </a:ln>
                <a:solidFill>
                  <a:srgbClr val="ABC329"/>
                </a:solidFill>
                <a:effectLst/>
                <a:uLnTx/>
                <a:uFillTx/>
                <a:latin typeface="Inter" panose="02000503000000020004" pitchFamily="2" charset="0"/>
                <a:ea typeface="+mn-ea"/>
                <a:cs typeface="+mn-cs"/>
              </a:rPr>
              <a:t>Formal training can:</a:t>
            </a:r>
          </a:p>
          <a:p>
            <a:pPr marL="571500" marR="0" lvl="0" indent="-5715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ABC329"/>
                </a:solidFill>
                <a:effectLst/>
                <a:uLnTx/>
                <a:uFillTx/>
                <a:latin typeface="Inter" panose="02000503000000020004" pitchFamily="2" charset="0"/>
                <a:ea typeface="+mn-ea"/>
                <a:cs typeface="+mn-cs"/>
              </a:rPr>
              <a:t>Fill in any gaps in current knowledge</a:t>
            </a:r>
          </a:p>
          <a:p>
            <a:pPr marL="571500" marR="0" lvl="0" indent="-5715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ABC329"/>
                </a:solidFill>
                <a:effectLst/>
                <a:uLnTx/>
                <a:uFillTx/>
                <a:latin typeface="Inter" panose="02000503000000020004" pitchFamily="2" charset="0"/>
                <a:ea typeface="+mn-ea"/>
                <a:cs typeface="+mn-cs"/>
              </a:rPr>
              <a:t>Inculcate best practice </a:t>
            </a:r>
          </a:p>
          <a:p>
            <a:pPr marL="571500" marR="0" lvl="0" indent="-5715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ABC329"/>
                </a:solidFill>
                <a:effectLst/>
                <a:uLnTx/>
                <a:uFillTx/>
                <a:latin typeface="Inter" panose="02000503000000020004" pitchFamily="2" charset="0"/>
                <a:ea typeface="+mn-ea"/>
                <a:cs typeface="+mn-cs"/>
              </a:rPr>
              <a:t>Communicate correct  information</a:t>
            </a:r>
          </a:p>
          <a:p>
            <a:pPr marL="571500" marR="0" lvl="0" indent="-5715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ABC329"/>
                </a:solidFill>
                <a:effectLst/>
                <a:uLnTx/>
                <a:uFillTx/>
                <a:latin typeface="Inter" panose="02000503000000020004" pitchFamily="2" charset="0"/>
                <a:ea typeface="+mn-ea"/>
                <a:cs typeface="+mn-cs"/>
              </a:rPr>
              <a:t>Develop a culture unique to the entertainment industry </a:t>
            </a:r>
            <a:endParaRPr kumimoji="0" lang="en-GB"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11" name="Rectangle 10"/>
          <p:cNvSpPr/>
          <p:nvPr/>
        </p:nvSpPr>
        <p:spPr bwMode="auto">
          <a:xfrm>
            <a:off x="1524000" y="4509121"/>
            <a:ext cx="9108504" cy="2322227"/>
          </a:xfrm>
          <a:prstGeom prst="rect">
            <a:avLst/>
          </a:prstGeom>
          <a:solidFill>
            <a:schemeClr val="tx1"/>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pic>
        <p:nvPicPr>
          <p:cNvPr id="10" name="Picture 9"/>
          <p:cNvPicPr>
            <a:picLocks noChangeAspect="1"/>
          </p:cNvPicPr>
          <p:nvPr/>
        </p:nvPicPr>
        <p:blipFill rotWithShape="1">
          <a:blip r:embed="rId5" cstate="print">
            <a:extLst>
              <a:ext uri="{28A0092B-C50C-407E-A947-70E740481C1C}">
                <a14:useLocalDpi xmlns:a14="http://schemas.microsoft.com/office/drawing/2010/main" val="0"/>
              </a:ext>
            </a:extLst>
          </a:blip>
          <a:srcRect l="-388" t="9450" r="388" b="56300"/>
          <a:stretch/>
        </p:blipFill>
        <p:spPr>
          <a:xfrm>
            <a:off x="1524000" y="4509121"/>
            <a:ext cx="9108504" cy="2322227"/>
          </a:xfrm>
          <a:prstGeom prst="rect">
            <a:avLst/>
          </a:prstGeom>
          <a:effectLst>
            <a:softEdge rad="139700"/>
          </a:effectLst>
        </p:spPr>
      </p:pic>
      <p:sp>
        <p:nvSpPr>
          <p:cNvPr id="15" name="Rectangle 14"/>
          <p:cNvSpPr/>
          <p:nvPr/>
        </p:nvSpPr>
        <p:spPr bwMode="auto">
          <a:xfrm>
            <a:off x="1524000" y="4474830"/>
            <a:ext cx="9144000" cy="2357844"/>
          </a:xfrm>
          <a:prstGeom prst="rect">
            <a:avLst/>
          </a:prstGeom>
          <a:solidFill>
            <a:schemeClr val="tx1">
              <a:alpha val="24000"/>
            </a:schemeClr>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160773" name="Rectangle 5"/>
          <p:cNvSpPr>
            <a:spLocks noChangeArrowheads="1"/>
          </p:cNvSpPr>
          <p:nvPr/>
        </p:nvSpPr>
        <p:spPr bwMode="auto">
          <a:xfrm>
            <a:off x="5105400" y="6248400"/>
            <a:ext cx="2895600" cy="457200"/>
          </a:xfrm>
          <a:prstGeom prst="rect">
            <a:avLst/>
          </a:prstGeom>
          <a:noFill/>
          <a:ln w="9525">
            <a:noFill/>
            <a:miter lim="800000"/>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pic>
        <p:nvPicPr>
          <p:cNvPr id="14" name="Picture 13"/>
          <p:cNvPicPr>
            <a:picLocks noChangeAspect="1"/>
          </p:cNvPicPr>
          <p:nvPr/>
        </p:nvPicPr>
        <p:blipFill rotWithShape="1">
          <a:blip r:embed="rId6"/>
          <a:srcRect l="4597" t="28974" r="5629" b="42051"/>
          <a:stretch/>
        </p:blipFill>
        <p:spPr>
          <a:xfrm>
            <a:off x="7608888" y="6237289"/>
            <a:ext cx="2914650" cy="511175"/>
          </a:xfrm>
          <a:prstGeom prst="rect">
            <a:avLst/>
          </a:prstGeom>
          <a:effectLst>
            <a:outerShdw blurRad="50800" dist="38100" dir="2700000" algn="tl" rotWithShape="0">
              <a:prstClr val="black">
                <a:alpha val="40000"/>
              </a:prstClr>
            </a:outerShdw>
          </a:effectLst>
        </p:spPr>
      </p:pic>
      <p:pic>
        <p:nvPicPr>
          <p:cNvPr id="17" name="Picture 13"/>
          <p:cNvPicPr>
            <a:picLocks noChangeAspect="1"/>
          </p:cNvPicPr>
          <p:nvPr/>
        </p:nvPicPr>
        <p:blipFill>
          <a:blip r:embed="rId7">
            <a:extLst>
              <a:ext uri="{28A0092B-C50C-407E-A947-70E740481C1C}">
                <a14:useLocalDpi xmlns:a14="http://schemas.microsoft.com/office/drawing/2010/main" val="0"/>
              </a:ext>
            </a:extLst>
          </a:blip>
          <a:srcRect l="4726" t="28973" r="66138" b="42052"/>
          <a:stretch>
            <a:fillRect/>
          </a:stretch>
        </p:blipFill>
        <p:spPr bwMode="auto">
          <a:xfrm>
            <a:off x="1631950" y="44451"/>
            <a:ext cx="86360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Footer Placeholder 5">
            <a:extLst>
              <a:ext uri="{FF2B5EF4-FFF2-40B4-BE49-F238E27FC236}">
                <a16:creationId xmlns:a16="http://schemas.microsoft.com/office/drawing/2014/main" id="{6F9D929E-4A9B-DF7C-2030-2FA008438695}"/>
              </a:ext>
            </a:extLst>
          </p:cNvPr>
          <p:cNvSpPr>
            <a:spLocks noGrp="1"/>
          </p:cNvSpPr>
          <p:nvPr>
            <p:ph type="ftr" sz="quarter" idx="11"/>
          </p:nvPr>
        </p:nvSpPr>
        <p:spPr>
          <a:xfrm>
            <a:off x="38160" y="6423907"/>
            <a:ext cx="2895600" cy="365125"/>
          </a:xfrm>
          <a:ln>
            <a:solidFill>
              <a:schemeClr val="bg1"/>
            </a:solidFill>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Futura PT Light" panose="020B0402020204020303" pitchFamily="34" charset="0"/>
                <a:ea typeface="+mn-ea"/>
                <a:cs typeface="+mn-cs"/>
              </a:rPr>
              <a:t>GLAD 2022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50561698"/>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auto">
          <a:xfrm>
            <a:off x="1524000" y="0"/>
            <a:ext cx="9144000" cy="6858000"/>
          </a:xfrm>
          <a:prstGeom prst="rect">
            <a:avLst/>
          </a:prstGeom>
          <a:solidFill>
            <a:schemeClr val="tx1"/>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26653"/>
            <a:ext cx="9144000" cy="6804695"/>
          </a:xfrm>
          <a:prstGeom prst="rect">
            <a:avLst/>
          </a:prstGeom>
        </p:spPr>
      </p:pic>
      <p:pic>
        <p:nvPicPr>
          <p:cNvPr id="22" name="Picture 21"/>
          <p:cNvPicPr>
            <a:picLocks noChangeAspect="1"/>
          </p:cNvPicPr>
          <p:nvPr/>
        </p:nvPicPr>
        <p:blipFill rotWithShape="1">
          <a:blip r:embed="rId4" cstate="print">
            <a:extLst>
              <a:ext uri="{28A0092B-C50C-407E-A947-70E740481C1C}">
                <a14:useLocalDpi xmlns:a14="http://schemas.microsoft.com/office/drawing/2010/main" val="0"/>
              </a:ext>
            </a:extLst>
          </a:blip>
          <a:srcRect l="-388" t="26504" r="388" b="35299"/>
          <a:stretch/>
        </p:blipFill>
        <p:spPr>
          <a:xfrm>
            <a:off x="1524000" y="10796"/>
            <a:ext cx="9144000" cy="2338085"/>
          </a:xfrm>
          <a:prstGeom prst="rect">
            <a:avLst/>
          </a:prstGeom>
          <a:effectLst>
            <a:softEdge rad="177800"/>
          </a:effectLst>
        </p:spPr>
      </p:pic>
      <p:sp>
        <p:nvSpPr>
          <p:cNvPr id="9" name="Rectangle 8"/>
          <p:cNvSpPr/>
          <p:nvPr/>
        </p:nvSpPr>
        <p:spPr bwMode="auto">
          <a:xfrm>
            <a:off x="38160" y="2393285"/>
            <a:ext cx="11555730" cy="2114510"/>
          </a:xfrm>
          <a:prstGeom prst="rect">
            <a:avLst/>
          </a:prstGeom>
          <a:solidFill>
            <a:schemeClr val="tx1"/>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dirty="0">
                <a:ln w="0"/>
                <a:solidFill>
                  <a:prstClr val="white"/>
                </a:solidFill>
                <a:effectLst>
                  <a:outerShdw blurRad="38100" dist="19050" dir="2700000" algn="tl" rotWithShape="0">
                    <a:prstClr val="black">
                      <a:alpha val="40000"/>
                    </a:prstClr>
                  </a:outerShdw>
                </a:effectLst>
                <a:uLnTx/>
                <a:uFillTx/>
                <a:latin typeface="Calibri" panose="020F0502020204030204"/>
                <a:ea typeface="+mn-ea"/>
                <a:cs typeface="+mn-cs"/>
              </a:rPr>
              <a:t>Post-Covid training requirements for new recruits working in the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600" b="0" i="0" u="none" strike="noStrike" kern="1200" cap="none" spc="0" normalizeH="0" baseline="0" noProof="0" dirty="0">
                <a:ln w="0"/>
                <a:solidFill>
                  <a:prstClr val="white"/>
                </a:solidFill>
                <a:effectLst>
                  <a:outerShdw blurRad="38100" dist="19050" dir="2700000" algn="tl" rotWithShape="0">
                    <a:prstClr val="black">
                      <a:alpha val="40000"/>
                    </a:prstClr>
                  </a:outerShdw>
                </a:effectLst>
                <a:uLnTx/>
                <a:uFillTx/>
                <a:latin typeface="Calibri" panose="020F0502020204030204"/>
                <a:ea typeface="+mn-ea"/>
                <a:cs typeface="+mn-cs"/>
              </a:rPr>
              <a:t>Entertainment Sector </a:t>
            </a:r>
            <a:r>
              <a:rPr kumimoji="0" lang="en-US" sz="3600" b="0"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Calibri" panose="020F0502020204030204"/>
                <a:ea typeface="+mn-ea"/>
                <a:cs typeface="+mn-cs"/>
              </a:rPr>
              <a:t>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End </a:t>
            </a:r>
          </a:p>
        </p:txBody>
      </p:sp>
      <p:sp>
        <p:nvSpPr>
          <p:cNvPr id="11" name="Rectangle 10"/>
          <p:cNvSpPr/>
          <p:nvPr/>
        </p:nvSpPr>
        <p:spPr bwMode="auto">
          <a:xfrm>
            <a:off x="1524000" y="4509121"/>
            <a:ext cx="9108504" cy="2322227"/>
          </a:xfrm>
          <a:prstGeom prst="rect">
            <a:avLst/>
          </a:prstGeom>
          <a:solidFill>
            <a:schemeClr val="tx1"/>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pic>
        <p:nvPicPr>
          <p:cNvPr id="10" name="Picture 9"/>
          <p:cNvPicPr>
            <a:picLocks noChangeAspect="1"/>
          </p:cNvPicPr>
          <p:nvPr/>
        </p:nvPicPr>
        <p:blipFill rotWithShape="1">
          <a:blip r:embed="rId5" cstate="print">
            <a:extLst>
              <a:ext uri="{28A0092B-C50C-407E-A947-70E740481C1C}">
                <a14:useLocalDpi xmlns:a14="http://schemas.microsoft.com/office/drawing/2010/main" val="0"/>
              </a:ext>
            </a:extLst>
          </a:blip>
          <a:srcRect l="-388" t="9450" r="388" b="56300"/>
          <a:stretch/>
        </p:blipFill>
        <p:spPr>
          <a:xfrm>
            <a:off x="1524000" y="4509121"/>
            <a:ext cx="9108504" cy="2322227"/>
          </a:xfrm>
          <a:prstGeom prst="rect">
            <a:avLst/>
          </a:prstGeom>
          <a:effectLst>
            <a:softEdge rad="139700"/>
          </a:effectLst>
        </p:spPr>
      </p:pic>
      <p:sp>
        <p:nvSpPr>
          <p:cNvPr id="15" name="Rectangle 14"/>
          <p:cNvSpPr/>
          <p:nvPr/>
        </p:nvSpPr>
        <p:spPr bwMode="auto">
          <a:xfrm>
            <a:off x="1524000" y="4474830"/>
            <a:ext cx="9144000" cy="2357844"/>
          </a:xfrm>
          <a:prstGeom prst="rect">
            <a:avLst/>
          </a:prstGeom>
          <a:solidFill>
            <a:schemeClr val="tx1">
              <a:alpha val="24000"/>
            </a:schemeClr>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160773" name="Rectangle 5"/>
          <p:cNvSpPr>
            <a:spLocks noChangeArrowheads="1"/>
          </p:cNvSpPr>
          <p:nvPr/>
        </p:nvSpPr>
        <p:spPr bwMode="auto">
          <a:xfrm>
            <a:off x="5105400" y="6248400"/>
            <a:ext cx="2895600" cy="457200"/>
          </a:xfrm>
          <a:prstGeom prst="rect">
            <a:avLst/>
          </a:prstGeom>
          <a:noFill/>
          <a:ln w="9525">
            <a:noFill/>
            <a:miter lim="800000"/>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24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pic>
        <p:nvPicPr>
          <p:cNvPr id="14" name="Picture 13"/>
          <p:cNvPicPr>
            <a:picLocks noChangeAspect="1"/>
          </p:cNvPicPr>
          <p:nvPr/>
        </p:nvPicPr>
        <p:blipFill rotWithShape="1">
          <a:blip r:embed="rId6"/>
          <a:srcRect l="4597" t="28974" r="5629" b="42051"/>
          <a:stretch/>
        </p:blipFill>
        <p:spPr>
          <a:xfrm>
            <a:off x="7608888" y="6237289"/>
            <a:ext cx="2914650" cy="511175"/>
          </a:xfrm>
          <a:prstGeom prst="rect">
            <a:avLst/>
          </a:prstGeom>
          <a:effectLst>
            <a:outerShdw blurRad="50800" dist="38100" dir="2700000" algn="tl" rotWithShape="0">
              <a:prstClr val="black">
                <a:alpha val="40000"/>
              </a:prstClr>
            </a:outerShdw>
          </a:effectLst>
        </p:spPr>
      </p:pic>
      <p:pic>
        <p:nvPicPr>
          <p:cNvPr id="17" name="Picture 13"/>
          <p:cNvPicPr>
            <a:picLocks noChangeAspect="1"/>
          </p:cNvPicPr>
          <p:nvPr/>
        </p:nvPicPr>
        <p:blipFill>
          <a:blip r:embed="rId7">
            <a:extLst>
              <a:ext uri="{28A0092B-C50C-407E-A947-70E740481C1C}">
                <a14:useLocalDpi xmlns:a14="http://schemas.microsoft.com/office/drawing/2010/main" val="0"/>
              </a:ext>
            </a:extLst>
          </a:blip>
          <a:srcRect l="4726" t="28973" r="66138" b="42052"/>
          <a:stretch>
            <a:fillRect/>
          </a:stretch>
        </p:blipFill>
        <p:spPr bwMode="auto">
          <a:xfrm>
            <a:off x="1631950" y="44451"/>
            <a:ext cx="86360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Footer Placeholder 5">
            <a:extLst>
              <a:ext uri="{FF2B5EF4-FFF2-40B4-BE49-F238E27FC236}">
                <a16:creationId xmlns:a16="http://schemas.microsoft.com/office/drawing/2014/main" id="{6F9D929E-4A9B-DF7C-2030-2FA008438695}"/>
              </a:ext>
            </a:extLst>
          </p:cNvPr>
          <p:cNvSpPr>
            <a:spLocks noGrp="1"/>
          </p:cNvSpPr>
          <p:nvPr>
            <p:ph type="ftr" sz="quarter" idx="11"/>
          </p:nvPr>
        </p:nvSpPr>
        <p:spPr>
          <a:xfrm>
            <a:off x="38160" y="6423907"/>
            <a:ext cx="2895600" cy="365125"/>
          </a:xfrm>
          <a:ln>
            <a:solidFill>
              <a:schemeClr val="bg1"/>
            </a:solidFill>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Futura PT Light" panose="020B0402020204020303" pitchFamily="34" charset="0"/>
                <a:ea typeface="+mn-ea"/>
                <a:cs typeface="+mn-cs"/>
              </a:rPr>
              <a:t>GLAD 2022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5766588"/>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4BC42-93CF-4C86-AE55-5367A5A0FDB1}"/>
              </a:ext>
            </a:extLst>
          </p:cNvPr>
          <p:cNvSpPr>
            <a:spLocks noGrp="1"/>
          </p:cNvSpPr>
          <p:nvPr>
            <p:ph type="ctrTitle"/>
          </p:nvPr>
        </p:nvSpPr>
        <p:spPr/>
        <p:txBody>
          <a:bodyPr/>
          <a:lstStyle/>
          <a:p>
            <a:r>
              <a:rPr lang="en-US" dirty="0"/>
              <a:t>Design Artistic Needs And Lifting</a:t>
            </a:r>
            <a:br>
              <a:rPr lang="en-US" dirty="0"/>
            </a:br>
            <a:r>
              <a:rPr lang="en-US" dirty="0"/>
              <a:t>equipment</a:t>
            </a:r>
            <a:br>
              <a:rPr lang="en-GB" dirty="0">
                <a:solidFill>
                  <a:srgbClr val="002060"/>
                </a:solidFill>
                <a:latin typeface="Calibri" panose="020F0502020204030204" pitchFamily="34" charset="0"/>
                <a:cs typeface="Calibri" panose="020F0502020204030204" pitchFamily="34" charset="0"/>
              </a:rPr>
            </a:br>
            <a:endParaRPr lang="en-GB" dirty="0"/>
          </a:p>
        </p:txBody>
      </p:sp>
      <p:sp>
        <p:nvSpPr>
          <p:cNvPr id="3" name="Subtitle 2">
            <a:extLst>
              <a:ext uri="{FF2B5EF4-FFF2-40B4-BE49-F238E27FC236}">
                <a16:creationId xmlns:a16="http://schemas.microsoft.com/office/drawing/2014/main" id="{9728F48A-4AED-43C3-8A8C-E35160460D4C}"/>
              </a:ext>
            </a:extLst>
          </p:cNvPr>
          <p:cNvSpPr>
            <a:spLocks noGrp="1"/>
          </p:cNvSpPr>
          <p:nvPr>
            <p:ph type="subTitle" idx="1"/>
          </p:nvPr>
        </p:nvSpPr>
        <p:spPr/>
        <p:txBody>
          <a:bodyPr>
            <a:normAutofit/>
          </a:bodyPr>
          <a:lstStyle/>
          <a:p>
            <a:r>
              <a:rPr lang="en-GB" sz="1800" dirty="0"/>
              <a:t>Matthew Wheeler - Rigging Compliance Supervisor, National Theatre, London</a:t>
            </a:r>
          </a:p>
        </p:txBody>
      </p:sp>
    </p:spTree>
    <p:extLst>
      <p:ext uri="{BB962C8B-B14F-4D97-AF65-F5344CB8AC3E}">
        <p14:creationId xmlns:p14="http://schemas.microsoft.com/office/powerpoint/2010/main" val="21899213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0"/>
            <a:lum/>
          </a:blip>
          <a:srcRect/>
          <a:stretch>
            <a:fillRect t="-4000" b="-4000"/>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6FC4A0-0C17-480A-813F-C8B468E7A28A}"/>
              </a:ext>
            </a:extLst>
          </p:cNvPr>
          <p:cNvSpPr txBox="1"/>
          <p:nvPr/>
        </p:nvSpPr>
        <p:spPr>
          <a:xfrm>
            <a:off x="1992154" y="1720840"/>
            <a:ext cx="8207692" cy="36009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Matthew Wheeler</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Rigging Compliance Supervisor, National Theatre, London</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Design, Artistic  Needs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Lifting equipment</a:t>
            </a:r>
            <a:endParaRPr kumimoji="0" lang="en-GB" sz="5400" b="1"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11037566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0C97977-60AB-48F6-913A-6A429E026DCB}"/>
              </a:ext>
            </a:extLst>
          </p:cNvPr>
          <p:cNvSpPr txBox="1"/>
          <p:nvPr/>
        </p:nvSpPr>
        <p:spPr>
          <a:xfrm>
            <a:off x="2038350" y="551289"/>
            <a:ext cx="8115300" cy="717119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2060"/>
                </a:solidFill>
                <a:effectLst/>
                <a:uLnTx/>
                <a:uFillTx/>
                <a:latin typeface="Trebuchet MS" panose="020B0603020202020204"/>
                <a:ea typeface="+mn-ea"/>
                <a:cs typeface="+mn-cs"/>
              </a:rPr>
              <a:t>Summary of show development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2060"/>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Trebuchet MS" panose="020B0603020202020204"/>
                <a:ea typeface="+mn-ea"/>
                <a:cs typeface="+mn-cs"/>
              </a:rPr>
              <a:t>White card </a:t>
            </a:r>
            <a:r>
              <a:rPr kumimoji="0" lang="en-US" sz="2000" b="0" i="0" u="none" strike="noStrike" kern="1200" cap="none" spc="0" normalizeH="0" baseline="0" noProof="0" dirty="0">
                <a:ln>
                  <a:noFill/>
                </a:ln>
                <a:solidFill>
                  <a:srgbClr val="002060"/>
                </a:solidFill>
                <a:effectLst/>
                <a:uLnTx/>
                <a:uFillTx/>
                <a:latin typeface="Trebuchet MS" panose="020B0603020202020204"/>
                <a:ea typeface="+mn-ea"/>
                <a:cs typeface="+mn-cs"/>
              </a:rPr>
              <a:t>– 		Basic Model demonstrating staging and concepts 					for scenic elements.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2060"/>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Trebuchet MS" panose="020B0603020202020204"/>
                <a:ea typeface="+mn-ea"/>
                <a:cs typeface="+mn-cs"/>
              </a:rPr>
              <a:t>Feasibility</a:t>
            </a:r>
            <a:r>
              <a:rPr kumimoji="0" lang="en-US" sz="2000" b="0" i="0" u="none" strike="noStrike" kern="1200" cap="none" spc="0" normalizeH="0" baseline="0" noProof="0" dirty="0">
                <a:ln>
                  <a:noFill/>
                </a:ln>
                <a:solidFill>
                  <a:srgbClr val="002060"/>
                </a:solidFill>
                <a:effectLst/>
                <a:uLnTx/>
                <a:uFillTx/>
                <a:latin typeface="Trebuchet MS" panose="020B0603020202020204"/>
                <a:ea typeface="+mn-ea"/>
                <a:cs typeface="+mn-cs"/>
              </a:rPr>
              <a:t> –  		Technical departments cost and analyze 							information to inform creative team of 								‘Feasibility of the show’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2060"/>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Trebuchet MS" panose="020B0603020202020204"/>
                <a:ea typeface="+mn-ea"/>
                <a:cs typeface="+mn-cs"/>
              </a:rPr>
              <a:t>Model Showing </a:t>
            </a:r>
            <a:r>
              <a:rPr kumimoji="0" lang="en-US" sz="2000" b="0" i="0" u="none" strike="noStrike" kern="1200" cap="none" spc="0" normalizeH="0" baseline="0" noProof="0" dirty="0">
                <a:ln>
                  <a:noFill/>
                </a:ln>
                <a:solidFill>
                  <a:srgbClr val="002060"/>
                </a:solidFill>
                <a:effectLst/>
                <a:uLnTx/>
                <a:uFillTx/>
                <a:latin typeface="Trebuchet MS" panose="020B0603020202020204"/>
                <a:ea typeface="+mn-ea"/>
                <a:cs typeface="+mn-cs"/>
              </a:rPr>
              <a:t>– 	Development of white card allowing for 							feasibility and any changes the director and 						creative require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2060"/>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Trebuchet MS" panose="020B0603020202020204"/>
                <a:ea typeface="+mn-ea"/>
                <a:cs typeface="+mn-cs"/>
              </a:rPr>
              <a:t>Pre-Prod/Fit up </a:t>
            </a:r>
            <a:r>
              <a:rPr kumimoji="0" lang="en-US" sz="2000" b="0" i="0" u="none" strike="noStrike" kern="1200" cap="none" spc="0" normalizeH="0" baseline="0" noProof="0" dirty="0">
                <a:ln>
                  <a:noFill/>
                </a:ln>
                <a:solidFill>
                  <a:srgbClr val="002060"/>
                </a:solidFill>
                <a:effectLst/>
                <a:uLnTx/>
                <a:uFillTx/>
                <a:latin typeface="Trebuchet MS" panose="020B0603020202020204"/>
                <a:ea typeface="+mn-ea"/>
                <a:cs typeface="+mn-cs"/>
              </a:rPr>
              <a:t>– 	Scenic elements are rigged prepared for stage 						including lighting, sound and AV</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2060"/>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Trebuchet MS" panose="020B0603020202020204"/>
                <a:ea typeface="+mn-ea"/>
                <a:cs typeface="+mn-cs"/>
              </a:rPr>
              <a:t>Previews </a:t>
            </a:r>
            <a:r>
              <a:rPr kumimoji="0" lang="en-US" sz="2000" b="0" i="0" u="none" strike="noStrike" kern="1200" cap="none" spc="0" normalizeH="0" baseline="0" noProof="0" dirty="0">
                <a:ln>
                  <a:noFill/>
                </a:ln>
                <a:solidFill>
                  <a:srgbClr val="002060"/>
                </a:solidFill>
                <a:effectLst/>
                <a:uLnTx/>
                <a:uFillTx/>
                <a:latin typeface="Trebuchet MS" panose="020B0603020202020204"/>
                <a:ea typeface="+mn-ea"/>
                <a:cs typeface="+mn-cs"/>
              </a:rPr>
              <a:t>-			Opening Night/Press Night.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2060"/>
                </a:solidFill>
                <a:effectLst/>
                <a:uLnTx/>
                <a:uFillTx/>
                <a:latin typeface="Trebuchet MS" panose="020B0603020202020204"/>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rebuchet MS" panose="020B0603020202020204"/>
                <a:ea typeface="+mn-ea"/>
                <a:cs typeface="+mn-cs"/>
              </a:rPr>
              <a:t> </a:t>
            </a:r>
            <a:endPar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4448573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4532FF-659E-4A31-918C-7E41B7B5E0CD}"/>
              </a:ext>
            </a:extLst>
          </p:cNvPr>
          <p:cNvSpPr txBox="1"/>
          <p:nvPr/>
        </p:nvSpPr>
        <p:spPr>
          <a:xfrm>
            <a:off x="4660054" y="223135"/>
            <a:ext cx="4154905"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Spot/Role of the Rigger</a:t>
            </a:r>
            <a:endParaRPr kumimoji="0" lang="en-GB" sz="28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p:txBody>
      </p:sp>
      <p:pic>
        <p:nvPicPr>
          <p:cNvPr id="3" name="Picture 2">
            <a:extLst>
              <a:ext uri="{FF2B5EF4-FFF2-40B4-BE49-F238E27FC236}">
                <a16:creationId xmlns:a16="http://schemas.microsoft.com/office/drawing/2014/main" id="{9D2DBE28-D743-4218-8E2B-1556B8206AC7}"/>
              </a:ext>
            </a:extLst>
          </p:cNvPr>
          <p:cNvPicPr>
            <a:picLocks noChangeAspect="1"/>
          </p:cNvPicPr>
          <p:nvPr/>
        </p:nvPicPr>
        <p:blipFill>
          <a:blip r:embed="rId2"/>
          <a:stretch>
            <a:fillRect/>
          </a:stretch>
        </p:blipFill>
        <p:spPr>
          <a:xfrm rot="15370653">
            <a:off x="4684667" y="1868152"/>
            <a:ext cx="4383955" cy="2913616"/>
          </a:xfrm>
          <a:prstGeom prst="rect">
            <a:avLst/>
          </a:prstGeom>
        </p:spPr>
      </p:pic>
      <p:sp>
        <p:nvSpPr>
          <p:cNvPr id="4" name="TextBox 3">
            <a:extLst>
              <a:ext uri="{FF2B5EF4-FFF2-40B4-BE49-F238E27FC236}">
                <a16:creationId xmlns:a16="http://schemas.microsoft.com/office/drawing/2014/main" id="{08D48FBB-7718-48BC-A2DB-97103DF76538}"/>
              </a:ext>
            </a:extLst>
          </p:cNvPr>
          <p:cNvSpPr txBox="1"/>
          <p:nvPr/>
        </p:nvSpPr>
        <p:spPr>
          <a:xfrm>
            <a:off x="751341" y="1678396"/>
            <a:ext cx="4186989" cy="3970318"/>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Many solutions used within the industry require an in-depth understanding of the equipment and the designer’s vision, so that the delivered solution meets their needs whilst maintaining a safe system of work</a:t>
            </a:r>
            <a:r>
              <a:rPr kumimoji="0" lang="en-US" sz="2800" b="0" i="0" u="none" strike="noStrike" kern="1200" cap="none" spc="0" normalizeH="0" baseline="0" noProof="0" dirty="0">
                <a:ln>
                  <a:noFill/>
                </a:ln>
                <a:solidFill>
                  <a:prstClr val="black"/>
                </a:solidFill>
                <a:effectLst/>
                <a:uLnTx/>
                <a:uFillTx/>
                <a:latin typeface="Trebuchet MS" panose="020B0603020202020204"/>
                <a:ea typeface="+mn-ea"/>
                <a:cs typeface="+mn-cs"/>
              </a:rPr>
              <a:t>.</a:t>
            </a:r>
            <a:endParaRPr kumimoji="0" lang="en-GB" sz="2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
        <p:nvSpPr>
          <p:cNvPr id="6" name="TextBox 5">
            <a:extLst>
              <a:ext uri="{FF2B5EF4-FFF2-40B4-BE49-F238E27FC236}">
                <a16:creationId xmlns:a16="http://schemas.microsoft.com/office/drawing/2014/main" id="{689E1675-7778-4A8D-8E2A-AAEB4D5E0645}"/>
              </a:ext>
            </a:extLst>
          </p:cNvPr>
          <p:cNvSpPr txBox="1"/>
          <p:nvPr/>
        </p:nvSpPr>
        <p:spPr>
          <a:xfrm>
            <a:off x="6876644" y="5473005"/>
            <a:ext cx="5197643" cy="138499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Competency not knowing everything but knowing when you need to consult with others </a:t>
            </a:r>
            <a:endParaRPr kumimoji="0" lang="en-GB" sz="28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p:txBody>
      </p:sp>
    </p:spTree>
    <p:extLst>
      <p:ext uri="{BB962C8B-B14F-4D97-AF65-F5344CB8AC3E}">
        <p14:creationId xmlns:p14="http://schemas.microsoft.com/office/powerpoint/2010/main" val="5289640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BEC6E8-9A48-477A-B3DA-D1B3E1EB58A2}"/>
              </a:ext>
            </a:extLst>
          </p:cNvPr>
          <p:cNvSpPr txBox="1"/>
          <p:nvPr/>
        </p:nvSpPr>
        <p:spPr>
          <a:xfrm>
            <a:off x="5438273" y="529389"/>
            <a:ext cx="1315453" cy="584775"/>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How?</a:t>
            </a:r>
            <a:endParaRPr kumimoji="0" lang="en-GB" sz="32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p:txBody>
      </p:sp>
      <p:sp>
        <p:nvSpPr>
          <p:cNvPr id="3" name="TextBox 2">
            <a:extLst>
              <a:ext uri="{FF2B5EF4-FFF2-40B4-BE49-F238E27FC236}">
                <a16:creationId xmlns:a16="http://schemas.microsoft.com/office/drawing/2014/main" id="{06756AC5-C247-48B1-A791-F4928934CCCD}"/>
              </a:ext>
            </a:extLst>
          </p:cNvPr>
          <p:cNvSpPr txBox="1"/>
          <p:nvPr/>
        </p:nvSpPr>
        <p:spPr>
          <a:xfrm>
            <a:off x="1219199" y="1411705"/>
            <a:ext cx="9240253" cy="366254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Information</a:t>
            </a:r>
            <a:r>
              <a:rPr kumimoji="0" lang="en-US" sz="20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 			Artistic Vision, Designers vision,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weight of scenic element.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Lighting, sound av, Props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Performer flying</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Communication</a:t>
            </a:r>
            <a:r>
              <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 		Production Managers, venue information.</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Managing expectations </a:t>
            </a:r>
            <a:r>
              <a:rPr kumimoji="0" lang="en-GB" sz="20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Delivering to the agreed remit including cost and time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882846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CC1040-AB90-48A2-BD1D-9FB4DF6F8550}"/>
              </a:ext>
            </a:extLst>
          </p:cNvPr>
          <p:cNvSpPr txBox="1"/>
          <p:nvPr/>
        </p:nvSpPr>
        <p:spPr>
          <a:xfrm>
            <a:off x="5253787" y="673769"/>
            <a:ext cx="2125579"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Information</a:t>
            </a:r>
            <a:endParaRPr kumimoji="0" lang="en-GB" sz="28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p:txBody>
      </p:sp>
      <p:sp>
        <p:nvSpPr>
          <p:cNvPr id="4" name="TextBox 3">
            <a:extLst>
              <a:ext uri="{FF2B5EF4-FFF2-40B4-BE49-F238E27FC236}">
                <a16:creationId xmlns:a16="http://schemas.microsoft.com/office/drawing/2014/main" id="{78AB233A-AE8E-4E9E-9265-424F75D98CEA}"/>
              </a:ext>
            </a:extLst>
          </p:cNvPr>
          <p:cNvSpPr txBox="1"/>
          <p:nvPr/>
        </p:nvSpPr>
        <p:spPr>
          <a:xfrm>
            <a:off x="2081460" y="1427747"/>
            <a:ext cx="8277726" cy="424731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2060"/>
                </a:solidFill>
                <a:effectLst/>
                <a:uLnTx/>
                <a:uFillTx/>
                <a:latin typeface="Trebuchet MS" panose="020B0603020202020204"/>
                <a:ea typeface="+mn-ea"/>
                <a:cs typeface="+mn-cs"/>
              </a:rPr>
              <a:t>What informs our role in delivering a solutions?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2060"/>
                </a:solidFill>
                <a:effectLst/>
                <a:uLnTx/>
                <a:uFillTx/>
                <a:latin typeface="Trebuchet MS" panose="020B0603020202020204"/>
                <a:ea typeface="+mn-ea"/>
                <a:cs typeface="+mn-cs"/>
              </a:rPr>
              <a:t>Each scenic element will require its own set of parameters and the factors for each element need consideration.</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Trebuchet MS" panose="020B0603020202020204"/>
                <a:ea typeface="+mn-ea"/>
                <a:cs typeface="+mn-cs"/>
              </a:rPr>
              <a:t>Weight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Trebuchet MS" panose="020B0603020202020204"/>
                <a:ea typeface="+mn-ea"/>
                <a:cs typeface="+mn-cs"/>
              </a:rPr>
              <a:t>Speed/method of lift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Trebuchet MS" panose="020B0603020202020204"/>
                <a:ea typeface="+mn-ea"/>
                <a:cs typeface="+mn-cs"/>
              </a:rPr>
              <a:t>Position on stage</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Trebuchet MS" panose="020B0603020202020204"/>
                <a:ea typeface="+mn-ea"/>
                <a:cs typeface="+mn-cs"/>
              </a:rPr>
              <a:t>Construction method</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Trebuchet MS" panose="020B0603020202020204"/>
                <a:ea typeface="+mn-ea"/>
                <a:cs typeface="+mn-cs"/>
              </a:rPr>
              <a:t>Is it live flown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Trebuchet MS" panose="020B0603020202020204"/>
                <a:ea typeface="+mn-ea"/>
                <a:cs typeface="+mn-cs"/>
              </a:rPr>
              <a:t>How do the cast interact with it.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Trebuchet MS" panose="020B0603020202020204"/>
                <a:ea typeface="+mn-ea"/>
                <a:cs typeface="+mn-cs"/>
              </a:rPr>
              <a:t>Artistic needs/vision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002060"/>
                </a:solidFill>
                <a:effectLst/>
                <a:uLnTx/>
                <a:uFillTx/>
                <a:latin typeface="Trebuchet MS" panose="020B0603020202020204"/>
                <a:ea typeface="+mn-ea"/>
                <a:cs typeface="+mn-cs"/>
              </a:rPr>
              <a:t>Additional lighting and sound fixtures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srgbClr val="002060"/>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2060"/>
                </a:solidFill>
                <a:effectLst/>
                <a:uLnTx/>
                <a:uFillTx/>
                <a:latin typeface="Trebuchet MS" panose="020B0603020202020204"/>
                <a:ea typeface="+mn-ea"/>
                <a:cs typeface="+mn-cs"/>
              </a:rPr>
              <a:t>These then enable the correct safety protocols and standards to be applied to rigging and works. Informing cost, time and equipment.</a:t>
            </a:r>
          </a:p>
        </p:txBody>
      </p:sp>
    </p:spTree>
    <p:extLst>
      <p:ext uri="{BB962C8B-B14F-4D97-AF65-F5344CB8AC3E}">
        <p14:creationId xmlns:p14="http://schemas.microsoft.com/office/powerpoint/2010/main" val="26017509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2985376-EFE9-43AE-9487-69EED366B0E9}"/>
              </a:ext>
            </a:extLst>
          </p:cNvPr>
          <p:cNvSpPr txBox="1"/>
          <p:nvPr/>
        </p:nvSpPr>
        <p:spPr>
          <a:xfrm>
            <a:off x="4563979" y="786062"/>
            <a:ext cx="3064041" cy="58477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Communication</a:t>
            </a:r>
            <a:endParaRPr kumimoji="0" lang="en-GB" sz="32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p:txBody>
      </p:sp>
      <p:sp>
        <p:nvSpPr>
          <p:cNvPr id="6" name="TextBox 5">
            <a:extLst>
              <a:ext uri="{FF2B5EF4-FFF2-40B4-BE49-F238E27FC236}">
                <a16:creationId xmlns:a16="http://schemas.microsoft.com/office/drawing/2014/main" id="{329510A1-C9A1-47C2-BEBB-A23BD48BD719}"/>
              </a:ext>
            </a:extLst>
          </p:cNvPr>
          <p:cNvSpPr txBox="1"/>
          <p:nvPr/>
        </p:nvSpPr>
        <p:spPr>
          <a:xfrm>
            <a:off x="4355432" y="324397"/>
            <a:ext cx="3970420"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The Riggers </a:t>
            </a:r>
            <a:r>
              <a:rPr kumimoji="0" lang="en-US" sz="24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biggest</a:t>
            </a:r>
            <a:r>
              <a:rPr kumimoji="0" lang="en-US" sz="18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problem???</a:t>
            </a:r>
            <a:endParaRPr kumimoji="0" lang="en-GB" sz="18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p:txBody>
      </p:sp>
      <p:pic>
        <p:nvPicPr>
          <p:cNvPr id="7" name="Picture 6">
            <a:extLst>
              <a:ext uri="{FF2B5EF4-FFF2-40B4-BE49-F238E27FC236}">
                <a16:creationId xmlns:a16="http://schemas.microsoft.com/office/drawing/2014/main" id="{4ADFE71A-DC85-4863-B1E6-7E40D3F4AE33}"/>
              </a:ext>
            </a:extLst>
          </p:cNvPr>
          <p:cNvPicPr>
            <a:picLocks noChangeAspect="1"/>
          </p:cNvPicPr>
          <p:nvPr/>
        </p:nvPicPr>
        <p:blipFill>
          <a:blip r:embed="rId2"/>
          <a:stretch>
            <a:fillRect/>
          </a:stretch>
        </p:blipFill>
        <p:spPr>
          <a:xfrm>
            <a:off x="1088742" y="2625940"/>
            <a:ext cx="1886294" cy="1171074"/>
          </a:xfrm>
          <a:prstGeom prst="rect">
            <a:avLst/>
          </a:prstGeom>
        </p:spPr>
      </p:pic>
      <p:pic>
        <p:nvPicPr>
          <p:cNvPr id="9" name="Picture 8">
            <a:extLst>
              <a:ext uri="{FF2B5EF4-FFF2-40B4-BE49-F238E27FC236}">
                <a16:creationId xmlns:a16="http://schemas.microsoft.com/office/drawing/2014/main" id="{0462E037-BD70-4A9C-B331-B3D4A3CC4016}"/>
              </a:ext>
            </a:extLst>
          </p:cNvPr>
          <p:cNvPicPr>
            <a:picLocks noChangeAspect="1"/>
          </p:cNvPicPr>
          <p:nvPr/>
        </p:nvPicPr>
        <p:blipFill>
          <a:blip r:embed="rId3"/>
          <a:stretch>
            <a:fillRect/>
          </a:stretch>
        </p:blipFill>
        <p:spPr>
          <a:xfrm>
            <a:off x="8534399" y="2122897"/>
            <a:ext cx="2914650" cy="1562100"/>
          </a:xfrm>
          <a:prstGeom prst="rect">
            <a:avLst/>
          </a:prstGeom>
        </p:spPr>
      </p:pic>
      <p:sp>
        <p:nvSpPr>
          <p:cNvPr id="10" name="TextBox 9">
            <a:extLst>
              <a:ext uri="{FF2B5EF4-FFF2-40B4-BE49-F238E27FC236}">
                <a16:creationId xmlns:a16="http://schemas.microsoft.com/office/drawing/2014/main" id="{7CA249E1-AFD7-41F7-8877-D825F4E22707}"/>
              </a:ext>
            </a:extLst>
          </p:cNvPr>
          <p:cNvSpPr txBox="1"/>
          <p:nvPr/>
        </p:nvSpPr>
        <p:spPr>
          <a:xfrm>
            <a:off x="3112168" y="1684421"/>
            <a:ext cx="5422231" cy="360098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2060"/>
                </a:solidFill>
                <a:effectLst/>
                <a:uLnTx/>
                <a:uFillTx/>
                <a:latin typeface="Trebuchet MS" panose="020B0603020202020204"/>
                <a:ea typeface="+mn-ea"/>
                <a:cs typeface="+mn-cs"/>
              </a:rPr>
              <a:t>If we take on all board all the information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2060"/>
                </a:solidFill>
                <a:effectLst/>
                <a:uLnTx/>
                <a:uFillTx/>
                <a:latin typeface="Trebuchet MS" panose="020B0603020202020204"/>
                <a:ea typeface="+mn-ea"/>
                <a:cs typeface="+mn-cs"/>
              </a:rPr>
              <a:t>The rigger needs to be able to communicate with everybody involved in the production and this is a two way street.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2060"/>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2060"/>
                </a:solidFill>
                <a:effectLst/>
                <a:uLnTx/>
                <a:uFillTx/>
                <a:latin typeface="Trebuchet MS" panose="020B0603020202020204"/>
                <a:ea typeface="+mn-ea"/>
                <a:cs typeface="+mn-cs"/>
              </a:rPr>
              <a:t>Typically focused through the production manager but there may be a requirement to liaise and work directly with the designers/creative team.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002060"/>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2060"/>
                </a:solidFill>
                <a:effectLst/>
                <a:uLnTx/>
                <a:uFillTx/>
                <a:latin typeface="Trebuchet MS" panose="020B0603020202020204"/>
                <a:ea typeface="+mn-ea"/>
                <a:cs typeface="+mn-cs"/>
              </a:rPr>
              <a:t>Who needs to know what, when and how? The designer need for information will be different to that of the production manager.</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3710828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6609BA2-A111-4E47-AF96-5D7275B38D5F}"/>
              </a:ext>
            </a:extLst>
          </p:cNvPr>
          <p:cNvSpPr/>
          <p:nvPr/>
        </p:nvSpPr>
        <p:spPr>
          <a:xfrm>
            <a:off x="3192379" y="1531023"/>
            <a:ext cx="6096000" cy="2862322"/>
          </a:xfrm>
          <a:prstGeom prst="rect">
            <a:avLst/>
          </a:prstGeom>
        </p:spPr>
        <p:txBody>
          <a:bodyPr>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As the rigger you need to ensure you meet and deliver the needs of the production, you have gathered the information and been involved with the shows development. Importantly the deliverables need agreement.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You require this flown element to complete the cue in 30 seconds, I can offer a window of 23 to 120 seconds with the proposed equipment.</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Delivering to the agreed remit including cost and time</a:t>
            </a:r>
          </a:p>
        </p:txBody>
      </p:sp>
      <p:sp>
        <p:nvSpPr>
          <p:cNvPr id="3" name="Rectangle 2">
            <a:extLst>
              <a:ext uri="{FF2B5EF4-FFF2-40B4-BE49-F238E27FC236}">
                <a16:creationId xmlns:a16="http://schemas.microsoft.com/office/drawing/2014/main" id="{43ABF18D-3CBD-4C52-912F-97F3713A1980}"/>
              </a:ext>
            </a:extLst>
          </p:cNvPr>
          <p:cNvSpPr/>
          <p:nvPr/>
        </p:nvSpPr>
        <p:spPr>
          <a:xfrm>
            <a:off x="4229784" y="789891"/>
            <a:ext cx="3732432" cy="523220"/>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Managing expectations </a:t>
            </a:r>
            <a:endParaRPr kumimoji="0" lang="en-GB" sz="2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pic>
        <p:nvPicPr>
          <p:cNvPr id="4" name="Picture 3">
            <a:extLst>
              <a:ext uri="{FF2B5EF4-FFF2-40B4-BE49-F238E27FC236}">
                <a16:creationId xmlns:a16="http://schemas.microsoft.com/office/drawing/2014/main" id="{8370F494-1136-4694-BB2F-5F699CBE5B72}"/>
              </a:ext>
            </a:extLst>
          </p:cNvPr>
          <p:cNvPicPr>
            <a:picLocks noChangeAspect="1"/>
          </p:cNvPicPr>
          <p:nvPr/>
        </p:nvPicPr>
        <p:blipFill>
          <a:blip r:embed="rId2"/>
          <a:stretch>
            <a:fillRect/>
          </a:stretch>
        </p:blipFill>
        <p:spPr>
          <a:xfrm>
            <a:off x="9581856" y="3239183"/>
            <a:ext cx="2295200" cy="3071890"/>
          </a:xfrm>
          <a:prstGeom prst="rect">
            <a:avLst/>
          </a:prstGeom>
        </p:spPr>
      </p:pic>
      <p:pic>
        <p:nvPicPr>
          <p:cNvPr id="5" name="Picture 4">
            <a:extLst>
              <a:ext uri="{FF2B5EF4-FFF2-40B4-BE49-F238E27FC236}">
                <a16:creationId xmlns:a16="http://schemas.microsoft.com/office/drawing/2014/main" id="{EBA67B6F-B4ED-49AE-9C03-1F941FDE38E5}"/>
              </a:ext>
            </a:extLst>
          </p:cNvPr>
          <p:cNvPicPr>
            <a:picLocks noChangeAspect="1"/>
          </p:cNvPicPr>
          <p:nvPr/>
        </p:nvPicPr>
        <p:blipFill>
          <a:blip r:embed="rId3"/>
          <a:stretch>
            <a:fillRect/>
          </a:stretch>
        </p:blipFill>
        <p:spPr>
          <a:xfrm>
            <a:off x="314944" y="557462"/>
            <a:ext cx="2277760" cy="3035969"/>
          </a:xfrm>
          <a:prstGeom prst="rect">
            <a:avLst/>
          </a:prstGeom>
        </p:spPr>
      </p:pic>
    </p:spTree>
    <p:extLst>
      <p:ext uri="{BB962C8B-B14F-4D97-AF65-F5344CB8AC3E}">
        <p14:creationId xmlns:p14="http://schemas.microsoft.com/office/powerpoint/2010/main" val="2676829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3524526-32E8-45C8-BB8A-26EB09721E90}"/>
              </a:ext>
            </a:extLst>
          </p:cNvPr>
          <p:cNvSpPr/>
          <p:nvPr/>
        </p:nvSpPr>
        <p:spPr>
          <a:xfrm>
            <a:off x="3286613" y="2160207"/>
            <a:ext cx="3560210" cy="1754326"/>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br>
            <a:b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br>
            <a:br>
              <a:rPr kumimoji="0" lang="en-GB" sz="1800" b="0" i="0" u="none" strike="noStrike" kern="1200" cap="none" spc="0" normalizeH="0" baseline="0" noProof="0" dirty="0">
                <a:ln>
                  <a:noFill/>
                </a:ln>
                <a:solidFill>
                  <a:srgbClr val="3C4043"/>
                </a:solidFill>
                <a:effectLst/>
                <a:uLnTx/>
                <a:uFillTx/>
                <a:latin typeface="Roboto"/>
                <a:ea typeface="+mn-ea"/>
                <a:cs typeface="+mn-cs"/>
              </a:rPr>
            </a:br>
            <a:endParaRPr kumimoji="0" lang="en-GB" sz="1800" b="0" i="0" u="none" strike="noStrike" kern="1200" cap="none" spc="0" normalizeH="0" baseline="0" noProof="0" dirty="0">
              <a:ln>
                <a:noFill/>
              </a:ln>
              <a:solidFill>
                <a:srgbClr val="3C4043"/>
              </a:solidFill>
              <a:effectLst/>
              <a:uLnTx/>
              <a:uFillTx/>
              <a:latin typeface="Roboto"/>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rPr>
            </a:br>
            <a:endPar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
        <p:nvSpPr>
          <p:cNvPr id="6" name="Rectangle 6">
            <a:extLst>
              <a:ext uri="{FF2B5EF4-FFF2-40B4-BE49-F238E27FC236}">
                <a16:creationId xmlns:a16="http://schemas.microsoft.com/office/drawing/2014/main" id="{EFF39544-FC6C-4819-BDC9-8FD1FAAD3AC6}"/>
              </a:ext>
            </a:extLst>
          </p:cNvPr>
          <p:cNvSpPr>
            <a:spLocks noChangeArrowheads="1"/>
          </p:cNvSpPr>
          <p:nvPr/>
        </p:nvSpPr>
        <p:spPr bwMode="auto">
          <a:xfrm>
            <a:off x="6880860" y="-332124"/>
            <a:ext cx="546354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br>
              <a:rPr kumimoji="0" lang="en-US" altLang="en-US" sz="1800" b="0" i="0" u="none" strike="noStrike" kern="1200" cap="none" spc="0" normalizeH="0" baseline="0" noProof="0">
                <a:ln>
                  <a:noFill/>
                </a:ln>
                <a:solidFill>
                  <a:srgbClr val="3C4043"/>
                </a:solidFill>
                <a:effectLst/>
                <a:uLnTx/>
                <a:uFillTx/>
                <a:latin typeface="Roboto"/>
                <a:ea typeface="+mn-ea"/>
                <a:cs typeface="+mn-cs"/>
              </a:rPr>
            </a:br>
            <a:endParaRPr kumimoji="0" lang="en-US" altLang="en-US" sz="1800" b="0" i="0" u="none" strike="noStrike" kern="1200" cap="none" spc="0" normalizeH="0" baseline="0" noProof="0">
              <a:ln>
                <a:noFill/>
              </a:ln>
              <a:solidFill>
                <a:srgbClr val="3C4043"/>
              </a:solidFill>
              <a:effectLst/>
              <a:uLnTx/>
              <a:uFillTx/>
              <a:latin typeface="Roboto"/>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pic>
        <p:nvPicPr>
          <p:cNvPr id="7" name="Picture 9" descr="https://lh3.googleusercontent.com/SPyCu5ujyQgL7CXiVFRycdTDpWiTHwESFT2QSiUGWH3u7ay63txGhWykarU1B7cgqTqWx4Yt4TF9iZC8P0aEfyoKBy4qjLDjctpZV5__MFC4GF1BxDTnxa6zkdc8VdKWND-l_dvWnBz65-f4n_FjM5E_ON2y3DEalohtt_wg-7hrbd5ff-7kLOltNhw2uB7mEyv09Lqx27ujENOOZ5HjTLExYgqMPy47TE8qiIflt8NwuN5XDiABWd41Sq-vXE0LimTCSlOYvXQDnrF2NVGrXy8rGCGrkAnVCctAKoL2XUUuwqSY8q7xHck7_dd9kloS0YfqPM3AK-yv0pT3jcbYbmTW9h_DuNcvwMR28dAflKnAZCTVNMVTmIWwCvD7_6e8DEV1QqY6j4SwOJL6VDGrNuOTRMkkS0odlGXOa8KU2_yENeYvKAKYfK_55d3zbUyvD0ZBBEMKbXXLUBnaC4KlfMNgfC2M6wwq90WyMhxOOZflZJDVqTMLlfGGxFGd1eIA2zyi_45ea1k3zTe--0HVWROUpvsv1aDfOX1DCZ-UpjdnpvzmKZr3wgQ8IF7LbazPO92ZDOxK0AlKspmimQJNYVqGtitEzyEXl06AFIkr-oPA8G965q1Fojvx-Atbu85tsoYvbUfGf_AWaAAy4_SAv2K-Ke_qit-zOk_77mfK8xjBZG0SgFfeDh3B6PNTlFrpkeXMkBpubN7j0iPqmM9HL8zlI9lyg3sdSOFXxpBx9PNIbceo0HtFXk2QYIpwGBFJQEjbqaRZGBg-E9A67KOouWQn7-ooQeQGCA=w1722-h969-no?authuser=1">
            <a:extLst>
              <a:ext uri="{FF2B5EF4-FFF2-40B4-BE49-F238E27FC236}">
                <a16:creationId xmlns:a16="http://schemas.microsoft.com/office/drawing/2014/main" id="{EAE87173-A190-400C-B4BA-AA10A30C68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320" y="1073667"/>
            <a:ext cx="2888709" cy="1754327"/>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10">
            <a:extLst>
              <a:ext uri="{FF2B5EF4-FFF2-40B4-BE49-F238E27FC236}">
                <a16:creationId xmlns:a16="http://schemas.microsoft.com/office/drawing/2014/main" id="{48844311-2FF0-474D-B9C7-FBD08998C916}"/>
              </a:ext>
            </a:extLst>
          </p:cNvPr>
          <p:cNvSpPr>
            <a:spLocks noChangeArrowheads="1"/>
          </p:cNvSpPr>
          <p:nvPr/>
        </p:nvSpPr>
        <p:spPr bwMode="auto">
          <a:xfrm flipV="1">
            <a:off x="6880860" y="1667559"/>
            <a:ext cx="546354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br>
              <a:rPr kumimoji="0" lang="en-US" altLang="en-US" sz="1800" b="0" i="0" u="none" strike="noStrike" kern="1200" cap="none" spc="0" normalizeH="0" baseline="0" noProof="0" dirty="0">
                <a:ln>
                  <a:noFill/>
                </a:ln>
                <a:solidFill>
                  <a:prstClr val="black"/>
                </a:solidFill>
                <a:effectLst/>
                <a:uLnTx/>
                <a:uFillTx/>
                <a:latin typeface="Trebuchet MS" panose="020B0603020202020204"/>
                <a:ea typeface="+mn-ea"/>
                <a:cs typeface="+mn-cs"/>
              </a:rPr>
            </a:b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pic>
        <p:nvPicPr>
          <p:cNvPr id="9" name="Picture 8">
            <a:extLst>
              <a:ext uri="{FF2B5EF4-FFF2-40B4-BE49-F238E27FC236}">
                <a16:creationId xmlns:a16="http://schemas.microsoft.com/office/drawing/2014/main" id="{FBECB27D-B4E8-4492-9EE3-9FE5BBCDA517}"/>
              </a:ext>
            </a:extLst>
          </p:cNvPr>
          <p:cNvPicPr>
            <a:picLocks noChangeAspect="1"/>
          </p:cNvPicPr>
          <p:nvPr/>
        </p:nvPicPr>
        <p:blipFill>
          <a:blip r:embed="rId3"/>
          <a:stretch>
            <a:fillRect/>
          </a:stretch>
        </p:blipFill>
        <p:spPr>
          <a:xfrm>
            <a:off x="318719" y="2908433"/>
            <a:ext cx="2639664" cy="1485386"/>
          </a:xfrm>
          <a:prstGeom prst="rect">
            <a:avLst/>
          </a:prstGeom>
        </p:spPr>
      </p:pic>
      <p:pic>
        <p:nvPicPr>
          <p:cNvPr id="11" name="Picture 10">
            <a:extLst>
              <a:ext uri="{FF2B5EF4-FFF2-40B4-BE49-F238E27FC236}">
                <a16:creationId xmlns:a16="http://schemas.microsoft.com/office/drawing/2014/main" id="{5A59AB34-2569-42AF-968F-2E935332AEBD}"/>
              </a:ext>
            </a:extLst>
          </p:cNvPr>
          <p:cNvPicPr>
            <a:picLocks noChangeAspect="1"/>
          </p:cNvPicPr>
          <p:nvPr/>
        </p:nvPicPr>
        <p:blipFill rotWithShape="1">
          <a:blip r:embed="rId4"/>
          <a:srcRect t="1598" r="37594"/>
          <a:stretch/>
        </p:blipFill>
        <p:spPr>
          <a:xfrm>
            <a:off x="7375901" y="2464355"/>
            <a:ext cx="2359078" cy="1673913"/>
          </a:xfrm>
          <a:prstGeom prst="rect">
            <a:avLst/>
          </a:prstGeom>
        </p:spPr>
      </p:pic>
      <p:pic>
        <p:nvPicPr>
          <p:cNvPr id="12" name="Picture 11">
            <a:extLst>
              <a:ext uri="{FF2B5EF4-FFF2-40B4-BE49-F238E27FC236}">
                <a16:creationId xmlns:a16="http://schemas.microsoft.com/office/drawing/2014/main" id="{6A929AF3-B967-4353-94C0-6BC6B8586E54}"/>
              </a:ext>
            </a:extLst>
          </p:cNvPr>
          <p:cNvPicPr>
            <a:picLocks noChangeAspect="1"/>
          </p:cNvPicPr>
          <p:nvPr/>
        </p:nvPicPr>
        <p:blipFill>
          <a:blip r:embed="rId5"/>
          <a:stretch>
            <a:fillRect/>
          </a:stretch>
        </p:blipFill>
        <p:spPr>
          <a:xfrm>
            <a:off x="9251135" y="4424085"/>
            <a:ext cx="2625078" cy="1968808"/>
          </a:xfrm>
          <a:prstGeom prst="rect">
            <a:avLst/>
          </a:prstGeom>
        </p:spPr>
      </p:pic>
      <p:pic>
        <p:nvPicPr>
          <p:cNvPr id="16" name="Picture 15">
            <a:extLst>
              <a:ext uri="{FF2B5EF4-FFF2-40B4-BE49-F238E27FC236}">
                <a16:creationId xmlns:a16="http://schemas.microsoft.com/office/drawing/2014/main" id="{EA1C571C-6E03-4302-B62F-439EB4397AC1}"/>
              </a:ext>
            </a:extLst>
          </p:cNvPr>
          <p:cNvPicPr>
            <a:picLocks noChangeAspect="1"/>
          </p:cNvPicPr>
          <p:nvPr/>
        </p:nvPicPr>
        <p:blipFill>
          <a:blip r:embed="rId6"/>
          <a:stretch>
            <a:fillRect/>
          </a:stretch>
        </p:blipFill>
        <p:spPr>
          <a:xfrm>
            <a:off x="315787" y="4587476"/>
            <a:ext cx="2129069" cy="1196857"/>
          </a:xfrm>
          <a:prstGeom prst="rect">
            <a:avLst/>
          </a:prstGeom>
        </p:spPr>
      </p:pic>
      <p:pic>
        <p:nvPicPr>
          <p:cNvPr id="17" name="Picture 16">
            <a:extLst>
              <a:ext uri="{FF2B5EF4-FFF2-40B4-BE49-F238E27FC236}">
                <a16:creationId xmlns:a16="http://schemas.microsoft.com/office/drawing/2014/main" id="{173A6C34-EDF5-4109-BC6A-491BCBD5E9D8}"/>
              </a:ext>
            </a:extLst>
          </p:cNvPr>
          <p:cNvPicPr>
            <a:picLocks noChangeAspect="1"/>
          </p:cNvPicPr>
          <p:nvPr/>
        </p:nvPicPr>
        <p:blipFill>
          <a:blip r:embed="rId7"/>
          <a:stretch>
            <a:fillRect/>
          </a:stretch>
        </p:blipFill>
        <p:spPr>
          <a:xfrm rot="10800000">
            <a:off x="9897512" y="422923"/>
            <a:ext cx="2089642" cy="3715345"/>
          </a:xfrm>
          <a:prstGeom prst="rect">
            <a:avLst/>
          </a:prstGeom>
        </p:spPr>
      </p:pic>
      <p:sp>
        <p:nvSpPr>
          <p:cNvPr id="19" name="TextBox 18">
            <a:extLst>
              <a:ext uri="{FF2B5EF4-FFF2-40B4-BE49-F238E27FC236}">
                <a16:creationId xmlns:a16="http://schemas.microsoft.com/office/drawing/2014/main" id="{37250CAB-EF4B-467D-8DB6-CB219EBAFC47}"/>
              </a:ext>
            </a:extLst>
          </p:cNvPr>
          <p:cNvSpPr txBox="1"/>
          <p:nvPr/>
        </p:nvSpPr>
        <p:spPr>
          <a:xfrm>
            <a:off x="3651710" y="351734"/>
            <a:ext cx="3774156" cy="83099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Problem Solving Rigging the Dark Art </a:t>
            </a:r>
            <a:endParaRPr kumimoji="0" lang="en-GB" sz="24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p:txBody>
      </p:sp>
      <p:sp>
        <p:nvSpPr>
          <p:cNvPr id="20" name="TextBox 19">
            <a:extLst>
              <a:ext uri="{FF2B5EF4-FFF2-40B4-BE49-F238E27FC236}">
                <a16:creationId xmlns:a16="http://schemas.microsoft.com/office/drawing/2014/main" id="{D3894765-5E5F-49D2-A468-41E92C38B7DA}"/>
              </a:ext>
            </a:extLst>
          </p:cNvPr>
          <p:cNvSpPr txBox="1"/>
          <p:nvPr/>
        </p:nvSpPr>
        <p:spPr>
          <a:xfrm>
            <a:off x="3619562" y="1667559"/>
            <a:ext cx="3752652" cy="5570756"/>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Rigging in theatre is often out of sight so out of mind.</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The lifting gear must be operating inline with best practice your safety protocols.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Artistically a faulty speaker or lighting fixture which fails may have an immediate artistic impact. The lifting gear normally works unseen but does require our full attention, and the very fact its often unseen can mean riggers must also manage the ongoing expectation for maintenance during the shows run not only the immediate during fit up.</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rebuchet MS" panose="020B0603020202020204"/>
                <a:ea typeface="+mn-ea"/>
                <a:cs typeface="+mn-cs"/>
              </a:rPr>
              <a:t>  </a:t>
            </a:r>
            <a:endParaRPr kumimoji="0" lang="en-GB"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4915928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B7E93E-0486-4E44-88F8-8C158107A5D2}"/>
              </a:ext>
            </a:extLst>
          </p:cNvPr>
          <p:cNvSpPr txBox="1"/>
          <p:nvPr/>
        </p:nvSpPr>
        <p:spPr>
          <a:xfrm>
            <a:off x="3368843" y="1925053"/>
            <a:ext cx="5358062" cy="212365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6600" b="1" i="0" u="none" strike="noStrike" kern="1200" cap="none" spc="0" normalizeH="0" baseline="0" noProof="0" dirty="0">
                <a:ln>
                  <a:noFill/>
                </a:ln>
                <a:solidFill>
                  <a:srgbClr val="002060"/>
                </a:solidFill>
                <a:effectLst/>
                <a:uLnTx/>
                <a:uFillTx/>
                <a:latin typeface="Trebuchet MS" panose="020B0603020202020204"/>
                <a:ea typeface="+mn-ea"/>
                <a:cs typeface="+mn-cs"/>
              </a:rPr>
              <a:t>Any Questions??</a:t>
            </a:r>
            <a:endParaRPr kumimoji="0" lang="en-GB" sz="6600" b="1" i="0" u="none" strike="noStrike" kern="1200" cap="none" spc="0" normalizeH="0" baseline="0" noProof="0" dirty="0">
              <a:ln>
                <a:noFill/>
              </a:ln>
              <a:solidFill>
                <a:srgbClr val="002060"/>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8543441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4BC42-93CF-4C86-AE55-5367A5A0FDB1}"/>
              </a:ext>
            </a:extLst>
          </p:cNvPr>
          <p:cNvSpPr>
            <a:spLocks noGrp="1"/>
          </p:cNvSpPr>
          <p:nvPr>
            <p:ph type="ctrTitle"/>
          </p:nvPr>
        </p:nvSpPr>
        <p:spPr/>
        <p:txBody>
          <a:bodyPr/>
          <a:lstStyle/>
          <a:p>
            <a:r>
              <a:rPr lang="en-GB" dirty="0"/>
              <a:t>GLAD 2022 Entertainment Technology Setting the Stage</a:t>
            </a:r>
          </a:p>
        </p:txBody>
      </p:sp>
      <p:sp>
        <p:nvSpPr>
          <p:cNvPr id="3" name="Subtitle 2">
            <a:extLst>
              <a:ext uri="{FF2B5EF4-FFF2-40B4-BE49-F238E27FC236}">
                <a16:creationId xmlns:a16="http://schemas.microsoft.com/office/drawing/2014/main" id="{9728F48A-4AED-43C3-8A8C-E35160460D4C}"/>
              </a:ext>
            </a:extLst>
          </p:cNvPr>
          <p:cNvSpPr>
            <a:spLocks noGrp="1"/>
          </p:cNvSpPr>
          <p:nvPr>
            <p:ph type="subTitle" idx="1"/>
          </p:nvPr>
        </p:nvSpPr>
        <p:spPr/>
        <p:txBody>
          <a:bodyPr>
            <a:normAutofit/>
          </a:bodyPr>
          <a:lstStyle/>
          <a:p>
            <a:r>
              <a:rPr lang="en-GB" sz="1800" dirty="0"/>
              <a:t>Keith </a:t>
            </a:r>
            <a:r>
              <a:rPr lang="en-GB" sz="1800" dirty="0" err="1"/>
              <a:t>Tonge</a:t>
            </a:r>
            <a:r>
              <a:rPr lang="en-GB" sz="1800" dirty="0"/>
              <a:t> - Technical Services, LEEA</a:t>
            </a:r>
          </a:p>
        </p:txBody>
      </p:sp>
    </p:spTree>
    <p:extLst>
      <p:ext uri="{BB962C8B-B14F-4D97-AF65-F5344CB8AC3E}">
        <p14:creationId xmlns:p14="http://schemas.microsoft.com/office/powerpoint/2010/main" val="32848722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180EE-480A-4C19-9B4B-2446509E05F3}"/>
              </a:ext>
            </a:extLst>
          </p:cNvPr>
          <p:cNvSpPr>
            <a:spLocks noGrp="1"/>
          </p:cNvSpPr>
          <p:nvPr>
            <p:ph type="title"/>
          </p:nvPr>
        </p:nvSpPr>
        <p:spPr/>
        <p:txBody>
          <a:bodyPr/>
          <a:lstStyle/>
          <a:p>
            <a:r>
              <a:rPr lang="en-GB" dirty="0"/>
              <a:t>LEEA – Technical Services</a:t>
            </a:r>
          </a:p>
        </p:txBody>
      </p:sp>
      <p:sp>
        <p:nvSpPr>
          <p:cNvPr id="3" name="Content Placeholder 2">
            <a:extLst>
              <a:ext uri="{FF2B5EF4-FFF2-40B4-BE49-F238E27FC236}">
                <a16:creationId xmlns:a16="http://schemas.microsoft.com/office/drawing/2014/main" id="{02003FE4-E557-4834-B966-EDE30B8CF485}"/>
              </a:ext>
            </a:extLst>
          </p:cNvPr>
          <p:cNvSpPr>
            <a:spLocks noGrp="1"/>
          </p:cNvSpPr>
          <p:nvPr>
            <p:ph idx="1"/>
          </p:nvPr>
        </p:nvSpPr>
        <p:spPr/>
        <p:txBody>
          <a:bodyPr/>
          <a:lstStyle/>
          <a:p>
            <a:r>
              <a:rPr lang="en-GB" dirty="0"/>
              <a:t>Provide Advice and Guidance</a:t>
            </a:r>
          </a:p>
          <a:p>
            <a:endParaRPr lang="en-GB" dirty="0"/>
          </a:p>
          <a:p>
            <a:r>
              <a:rPr lang="en-GB" dirty="0"/>
              <a:t>Technical Committee, Working Groups</a:t>
            </a:r>
          </a:p>
          <a:p>
            <a:endParaRPr lang="en-GB" dirty="0"/>
          </a:p>
          <a:p>
            <a:r>
              <a:rPr lang="en-GB" dirty="0"/>
              <a:t>Publications, Guidance Documents, FAQs, Triage System</a:t>
            </a:r>
          </a:p>
          <a:p>
            <a:endParaRPr lang="en-GB" dirty="0"/>
          </a:p>
          <a:p>
            <a:r>
              <a:rPr lang="en-GB" dirty="0"/>
              <a:t>Actively participate in ISO, CEN, BSI &amp; ASME Standards committees</a:t>
            </a:r>
          </a:p>
          <a:p>
            <a:endParaRPr lang="en-GB" dirty="0"/>
          </a:p>
          <a:p>
            <a:endParaRPr lang="en-GB" dirty="0"/>
          </a:p>
          <a:p>
            <a:endParaRPr lang="en-GB" dirty="0"/>
          </a:p>
          <a:p>
            <a:endParaRPr lang="en-GB" dirty="0"/>
          </a:p>
          <a:p>
            <a:pPr marL="0" indent="0">
              <a:buNone/>
            </a:pPr>
            <a:endParaRPr lang="en-GB" dirty="0"/>
          </a:p>
          <a:p>
            <a:endParaRPr lang="en-GB" dirty="0"/>
          </a:p>
          <a:p>
            <a:endParaRPr lang="en-GB" dirty="0"/>
          </a:p>
          <a:p>
            <a:endParaRPr lang="en-GB" dirty="0"/>
          </a:p>
          <a:p>
            <a:endParaRPr lang="en-GB" dirty="0"/>
          </a:p>
        </p:txBody>
      </p:sp>
      <p:pic>
        <p:nvPicPr>
          <p:cNvPr id="5" name="Picture 4" descr="A person wearing a black shirt&#10;&#10;Description automatically generated with low confidence">
            <a:extLst>
              <a:ext uri="{FF2B5EF4-FFF2-40B4-BE49-F238E27FC236}">
                <a16:creationId xmlns:a16="http://schemas.microsoft.com/office/drawing/2014/main" id="{E1304519-0316-F834-A077-264FFC9DA5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9879713" y="661259"/>
            <a:ext cx="1684671" cy="1263503"/>
          </a:xfrm>
          <a:prstGeom prst="rect">
            <a:avLst/>
          </a:prstGeom>
        </p:spPr>
      </p:pic>
    </p:spTree>
    <p:extLst>
      <p:ext uri="{BB962C8B-B14F-4D97-AF65-F5344CB8AC3E}">
        <p14:creationId xmlns:p14="http://schemas.microsoft.com/office/powerpoint/2010/main" val="4593214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2D465-5D98-D97F-9B89-883E72E53277}"/>
              </a:ext>
            </a:extLst>
          </p:cNvPr>
          <p:cNvSpPr>
            <a:spLocks noGrp="1"/>
          </p:cNvSpPr>
          <p:nvPr>
            <p:ph type="title"/>
          </p:nvPr>
        </p:nvSpPr>
        <p:spPr/>
        <p:txBody>
          <a:bodyPr/>
          <a:lstStyle/>
          <a:p>
            <a:r>
              <a:rPr lang="en-GB" dirty="0"/>
              <a:t>Entertainment Technology - Setting the Stage</a:t>
            </a:r>
          </a:p>
        </p:txBody>
      </p:sp>
      <p:sp>
        <p:nvSpPr>
          <p:cNvPr id="3" name="Content Placeholder 2">
            <a:extLst>
              <a:ext uri="{FF2B5EF4-FFF2-40B4-BE49-F238E27FC236}">
                <a16:creationId xmlns:a16="http://schemas.microsoft.com/office/drawing/2014/main" id="{F4D173E3-463D-54FD-A414-DA82D9893DE3}"/>
              </a:ext>
            </a:extLst>
          </p:cNvPr>
          <p:cNvSpPr>
            <a:spLocks noGrp="1"/>
          </p:cNvSpPr>
          <p:nvPr>
            <p:ph idx="1"/>
          </p:nvPr>
        </p:nvSpPr>
        <p:spPr/>
        <p:txBody>
          <a:bodyPr/>
          <a:lstStyle/>
          <a:p>
            <a:r>
              <a:rPr lang="en-GB" dirty="0"/>
              <a:t>So why is lifting important to the Entertainment Industry?</a:t>
            </a:r>
          </a:p>
          <a:p>
            <a:endParaRPr lang="en-GB" dirty="0"/>
          </a:p>
          <a:p>
            <a:r>
              <a:rPr lang="en-GB" dirty="0"/>
              <a:t>Standards – Help to offer a consistent approach</a:t>
            </a:r>
          </a:p>
          <a:p>
            <a:endParaRPr lang="en-GB" dirty="0"/>
          </a:p>
          <a:p>
            <a:r>
              <a:rPr lang="en-GB" dirty="0"/>
              <a:t>Published standards that you should be aware of</a:t>
            </a:r>
          </a:p>
          <a:p>
            <a:endParaRPr lang="en-GB" dirty="0"/>
          </a:p>
          <a:p>
            <a:r>
              <a:rPr lang="en-GB" dirty="0"/>
              <a:t>Standards that are in development</a:t>
            </a:r>
          </a:p>
          <a:p>
            <a:endParaRPr lang="en-GB" dirty="0"/>
          </a:p>
          <a:p>
            <a:endParaRPr lang="en-GB" dirty="0"/>
          </a:p>
          <a:p>
            <a:endParaRPr lang="en-GB" dirty="0"/>
          </a:p>
          <a:p>
            <a:pPr marL="0" indent="0">
              <a:buNone/>
            </a:pPr>
            <a:endParaRPr lang="en-GB" dirty="0"/>
          </a:p>
          <a:p>
            <a:endParaRPr lang="en-GB" dirty="0"/>
          </a:p>
          <a:p>
            <a:endParaRPr lang="en-GB" dirty="0"/>
          </a:p>
          <a:p>
            <a:endParaRPr lang="en-GB" dirty="0"/>
          </a:p>
        </p:txBody>
      </p:sp>
      <p:pic>
        <p:nvPicPr>
          <p:cNvPr id="5" name="Picture 4" descr="A picture containing indoor&#10;&#10;Description automatically generated">
            <a:extLst>
              <a:ext uri="{FF2B5EF4-FFF2-40B4-BE49-F238E27FC236}">
                <a16:creationId xmlns:a16="http://schemas.microsoft.com/office/drawing/2014/main" id="{595903C3-62A1-2B49-5E70-9D16AE679F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6199" y="4753119"/>
            <a:ext cx="4167601" cy="1558781"/>
          </a:xfrm>
          <a:prstGeom prst="rect">
            <a:avLst/>
          </a:prstGeom>
        </p:spPr>
      </p:pic>
    </p:spTree>
    <p:extLst>
      <p:ext uri="{BB962C8B-B14F-4D97-AF65-F5344CB8AC3E}">
        <p14:creationId xmlns:p14="http://schemas.microsoft.com/office/powerpoint/2010/main" val="20604681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77121B-740E-4C35-7A7E-8DB8C01C7E2B}"/>
              </a:ext>
            </a:extLst>
          </p:cNvPr>
          <p:cNvSpPr>
            <a:spLocks noGrp="1"/>
          </p:cNvSpPr>
          <p:nvPr>
            <p:ph type="title"/>
          </p:nvPr>
        </p:nvSpPr>
        <p:spPr/>
        <p:txBody>
          <a:bodyPr/>
          <a:lstStyle/>
          <a:p>
            <a:r>
              <a:rPr lang="en-GB" dirty="0"/>
              <a:t>Entertainment Technology Standards</a:t>
            </a:r>
          </a:p>
        </p:txBody>
      </p:sp>
      <p:sp>
        <p:nvSpPr>
          <p:cNvPr id="3" name="Content Placeholder 2">
            <a:extLst>
              <a:ext uri="{FF2B5EF4-FFF2-40B4-BE49-F238E27FC236}">
                <a16:creationId xmlns:a16="http://schemas.microsoft.com/office/drawing/2014/main" id="{916E150D-806E-119A-41A8-A2D89282F93C}"/>
              </a:ext>
            </a:extLst>
          </p:cNvPr>
          <p:cNvSpPr>
            <a:spLocks noGrp="1"/>
          </p:cNvSpPr>
          <p:nvPr>
            <p:ph idx="1"/>
          </p:nvPr>
        </p:nvSpPr>
        <p:spPr/>
        <p:txBody>
          <a:bodyPr/>
          <a:lstStyle/>
          <a:p>
            <a:r>
              <a:rPr lang="en-GB" dirty="0"/>
              <a:t>Globally there are many standards available</a:t>
            </a:r>
          </a:p>
          <a:p>
            <a:endParaRPr lang="en-GB" dirty="0"/>
          </a:p>
          <a:p>
            <a:pPr algn="l"/>
            <a:r>
              <a:rPr lang="en-GB" dirty="0"/>
              <a:t>Recently published EN 17206:2020 Entertainment technology — Machinery for stages and other production areas — Safety requirements and inspections</a:t>
            </a:r>
          </a:p>
          <a:p>
            <a:pPr algn="l"/>
            <a:endParaRPr lang="en-GB" dirty="0"/>
          </a:p>
          <a:p>
            <a:pPr algn="l"/>
            <a:r>
              <a:rPr lang="en-GB" dirty="0"/>
              <a:t>EN17206:2020 is currently under review to address comments received and to attain harmonised status</a:t>
            </a:r>
          </a:p>
          <a:p>
            <a:endParaRPr lang="en-GB" dirty="0"/>
          </a:p>
          <a:p>
            <a:endParaRPr lang="en-GB" dirty="0"/>
          </a:p>
          <a:p>
            <a:endParaRPr lang="en-GB" dirty="0"/>
          </a:p>
          <a:p>
            <a:endParaRPr lang="en-GB" dirty="0"/>
          </a:p>
        </p:txBody>
      </p:sp>
      <p:pic>
        <p:nvPicPr>
          <p:cNvPr id="5" name="Picture 4" descr="A picture containing text, furniture, stool, seat&#10;&#10;Description automatically generated">
            <a:extLst>
              <a:ext uri="{FF2B5EF4-FFF2-40B4-BE49-F238E27FC236}">
                <a16:creationId xmlns:a16="http://schemas.microsoft.com/office/drawing/2014/main" id="{F1B1A5E7-B281-DAA9-373F-707C95198F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66564" y="474951"/>
            <a:ext cx="2431473" cy="2431473"/>
          </a:xfrm>
          <a:prstGeom prst="rect">
            <a:avLst/>
          </a:prstGeom>
        </p:spPr>
      </p:pic>
    </p:spTree>
    <p:extLst>
      <p:ext uri="{BB962C8B-B14F-4D97-AF65-F5344CB8AC3E}">
        <p14:creationId xmlns:p14="http://schemas.microsoft.com/office/powerpoint/2010/main" val="16072165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D953DE-40CD-312B-F4EE-576E3E652FB3}"/>
              </a:ext>
            </a:extLst>
          </p:cNvPr>
          <p:cNvSpPr>
            <a:spLocks noGrp="1"/>
          </p:cNvSpPr>
          <p:nvPr>
            <p:ph type="title"/>
          </p:nvPr>
        </p:nvSpPr>
        <p:spPr/>
        <p:txBody>
          <a:bodyPr/>
          <a:lstStyle/>
          <a:p>
            <a:r>
              <a:rPr lang="en-GB"/>
              <a:t>Entertainment Technology Standards</a:t>
            </a:r>
            <a:endParaRPr lang="en-GB" dirty="0"/>
          </a:p>
        </p:txBody>
      </p:sp>
      <p:sp>
        <p:nvSpPr>
          <p:cNvPr id="3" name="Content Placeholder 2">
            <a:extLst>
              <a:ext uri="{FF2B5EF4-FFF2-40B4-BE49-F238E27FC236}">
                <a16:creationId xmlns:a16="http://schemas.microsoft.com/office/drawing/2014/main" id="{7CA64FCF-AF5C-8511-30B6-22BA23A6DC07}"/>
              </a:ext>
            </a:extLst>
          </p:cNvPr>
          <p:cNvSpPr>
            <a:spLocks noGrp="1"/>
          </p:cNvSpPr>
          <p:nvPr>
            <p:ph idx="1"/>
          </p:nvPr>
        </p:nvSpPr>
        <p:spPr/>
        <p:txBody>
          <a:bodyPr>
            <a:normAutofit fontScale="92500"/>
          </a:bodyPr>
          <a:lstStyle/>
          <a:p>
            <a:r>
              <a:rPr lang="en-GB" dirty="0"/>
              <a:t>prEN 17206-2 Entertainment technology — Machinery for stages and other production areas Part 2 — Safety requirements for stands and truss lifts of stands.</a:t>
            </a:r>
          </a:p>
          <a:p>
            <a:endParaRPr lang="en-GB" dirty="0"/>
          </a:p>
          <a:p>
            <a:r>
              <a:rPr lang="en-GB" dirty="0"/>
              <a:t>prEN 17795-5 Entertainment Technology - Codes of Practice - Part 5: Lifting and motion Operations in the Event Industry </a:t>
            </a:r>
          </a:p>
          <a:p>
            <a:endParaRPr lang="en-GB" dirty="0"/>
          </a:p>
          <a:p>
            <a:r>
              <a:rPr lang="en-GB" dirty="0"/>
              <a:t>prEN 17206-3 - Part 3 – Unmanned aircraft systems (UAS) for stages and other production areas — Safety requirements and inspections </a:t>
            </a:r>
          </a:p>
        </p:txBody>
      </p:sp>
      <p:pic>
        <p:nvPicPr>
          <p:cNvPr id="5" name="Picture 4">
            <a:extLst>
              <a:ext uri="{FF2B5EF4-FFF2-40B4-BE49-F238E27FC236}">
                <a16:creationId xmlns:a16="http://schemas.microsoft.com/office/drawing/2014/main" id="{5381D5F9-71F2-4E5A-859F-7D9B57C7A4CB}"/>
              </a:ext>
            </a:extLst>
          </p:cNvPr>
          <p:cNvPicPr>
            <a:picLocks noChangeAspect="1"/>
          </p:cNvPicPr>
          <p:nvPr/>
        </p:nvPicPr>
        <p:blipFill>
          <a:blip r:embed="rId3"/>
          <a:stretch>
            <a:fillRect/>
          </a:stretch>
        </p:blipFill>
        <p:spPr>
          <a:xfrm>
            <a:off x="10382827" y="5033819"/>
            <a:ext cx="1941945" cy="1941945"/>
          </a:xfrm>
          <a:prstGeom prst="rect">
            <a:avLst/>
          </a:prstGeom>
        </p:spPr>
      </p:pic>
    </p:spTree>
    <p:extLst>
      <p:ext uri="{BB962C8B-B14F-4D97-AF65-F5344CB8AC3E}">
        <p14:creationId xmlns:p14="http://schemas.microsoft.com/office/powerpoint/2010/main" val="18969825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FBF74-6533-FE61-2E5D-0AB6496A30C2}"/>
              </a:ext>
            </a:extLst>
          </p:cNvPr>
          <p:cNvSpPr>
            <a:spLocks noGrp="1"/>
          </p:cNvSpPr>
          <p:nvPr>
            <p:ph type="title"/>
          </p:nvPr>
        </p:nvSpPr>
        <p:spPr/>
        <p:txBody>
          <a:bodyPr/>
          <a:lstStyle/>
          <a:p>
            <a:r>
              <a:rPr lang="en-GB" dirty="0"/>
              <a:t>Entertainment Technology Standards</a:t>
            </a:r>
          </a:p>
        </p:txBody>
      </p:sp>
      <p:sp>
        <p:nvSpPr>
          <p:cNvPr id="3" name="Content Placeholder 2">
            <a:extLst>
              <a:ext uri="{FF2B5EF4-FFF2-40B4-BE49-F238E27FC236}">
                <a16:creationId xmlns:a16="http://schemas.microsoft.com/office/drawing/2014/main" id="{25C23BD5-205D-706C-AC50-7A85606EFB30}"/>
              </a:ext>
            </a:extLst>
          </p:cNvPr>
          <p:cNvSpPr>
            <a:spLocks noGrp="1"/>
          </p:cNvSpPr>
          <p:nvPr>
            <p:ph idx="1"/>
          </p:nvPr>
        </p:nvSpPr>
        <p:spPr/>
        <p:txBody>
          <a:bodyPr/>
          <a:lstStyle/>
          <a:p>
            <a:pPr algn="l"/>
            <a:r>
              <a:rPr lang="en-GB" dirty="0"/>
              <a:t>EN 17115 Entertainment technology - Specifications for design and manufacture of aluminium and steel trusses</a:t>
            </a:r>
          </a:p>
          <a:p>
            <a:pPr algn="l"/>
            <a:endParaRPr lang="en-GB" dirty="0"/>
          </a:p>
          <a:p>
            <a:pPr algn="l"/>
            <a:endParaRPr lang="en-GB" dirty="0"/>
          </a:p>
        </p:txBody>
      </p:sp>
      <p:pic>
        <p:nvPicPr>
          <p:cNvPr id="6" name="Picture 5">
            <a:extLst>
              <a:ext uri="{FF2B5EF4-FFF2-40B4-BE49-F238E27FC236}">
                <a16:creationId xmlns:a16="http://schemas.microsoft.com/office/drawing/2014/main" id="{D38404C7-E21E-05E9-A252-86329383C631}"/>
              </a:ext>
            </a:extLst>
          </p:cNvPr>
          <p:cNvPicPr>
            <a:picLocks noChangeAspect="1"/>
          </p:cNvPicPr>
          <p:nvPr/>
        </p:nvPicPr>
        <p:blipFill>
          <a:blip r:embed="rId3"/>
          <a:stretch>
            <a:fillRect/>
          </a:stretch>
        </p:blipFill>
        <p:spPr>
          <a:xfrm>
            <a:off x="7615381" y="2998643"/>
            <a:ext cx="3662218" cy="3662218"/>
          </a:xfrm>
          <a:prstGeom prst="rect">
            <a:avLst/>
          </a:prstGeom>
        </p:spPr>
      </p:pic>
    </p:spTree>
    <p:extLst>
      <p:ext uri="{BB962C8B-B14F-4D97-AF65-F5344CB8AC3E}">
        <p14:creationId xmlns:p14="http://schemas.microsoft.com/office/powerpoint/2010/main" val="1323697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3FBEF-3962-BA97-6963-D3DD43E8D925}"/>
              </a:ext>
            </a:extLst>
          </p:cNvPr>
          <p:cNvSpPr>
            <a:spLocks noGrp="1"/>
          </p:cNvSpPr>
          <p:nvPr>
            <p:ph type="title"/>
          </p:nvPr>
        </p:nvSpPr>
        <p:spPr/>
        <p:txBody>
          <a:bodyPr/>
          <a:lstStyle/>
          <a:p>
            <a:r>
              <a:rPr lang="en-GB" dirty="0"/>
              <a:t>LEEA Technical Services</a:t>
            </a:r>
          </a:p>
        </p:txBody>
      </p:sp>
      <p:sp>
        <p:nvSpPr>
          <p:cNvPr id="3" name="Content Placeholder 2">
            <a:extLst>
              <a:ext uri="{FF2B5EF4-FFF2-40B4-BE49-F238E27FC236}">
                <a16:creationId xmlns:a16="http://schemas.microsoft.com/office/drawing/2014/main" id="{2F7F9FF1-F3C1-7ACB-1CF2-CBC4AD1C61FC}"/>
              </a:ext>
            </a:extLst>
          </p:cNvPr>
          <p:cNvSpPr>
            <a:spLocks noGrp="1"/>
          </p:cNvSpPr>
          <p:nvPr>
            <p:ph idx="1"/>
          </p:nvPr>
        </p:nvSpPr>
        <p:spPr/>
        <p:txBody>
          <a:bodyPr/>
          <a:lstStyle/>
          <a:p>
            <a:r>
              <a:rPr lang="en-GB" dirty="0"/>
              <a:t>Technical enquiries: </a:t>
            </a:r>
            <a:r>
              <a:rPr lang="en-GB" dirty="0">
                <a:hlinkClick r:id="rId3"/>
              </a:rPr>
              <a:t>technicaladvice@leeaint.com</a:t>
            </a:r>
            <a:endParaRPr lang="en-GB" dirty="0"/>
          </a:p>
          <a:p>
            <a:endParaRPr lang="en-GB" dirty="0"/>
          </a:p>
          <a:p>
            <a:r>
              <a:rPr lang="en-GB" dirty="0"/>
              <a:t>LEEA COPSULE </a:t>
            </a:r>
            <a:r>
              <a:rPr lang="en-GB" dirty="0">
                <a:hlinkClick r:id="rId4"/>
              </a:rPr>
              <a:t>https://leeaint.com/copsule</a:t>
            </a:r>
            <a:endParaRPr lang="en-GB" dirty="0"/>
          </a:p>
          <a:p>
            <a:endParaRPr lang="en-GB" dirty="0"/>
          </a:p>
          <a:p>
            <a:r>
              <a:rPr lang="en-GB" dirty="0"/>
              <a:t>LEEA Publications </a:t>
            </a:r>
            <a:r>
              <a:rPr lang="en-GB" dirty="0">
                <a:hlinkClick r:id="rId5"/>
              </a:rPr>
              <a:t>https://leeaint.com/store/publications</a:t>
            </a:r>
            <a:endParaRPr lang="en-GB" dirty="0"/>
          </a:p>
          <a:p>
            <a:endParaRPr lang="en-GB" dirty="0"/>
          </a:p>
          <a:p>
            <a:r>
              <a:rPr lang="en-GB" dirty="0"/>
              <a:t>LEEA FAQs </a:t>
            </a:r>
            <a:r>
              <a:rPr lang="en-GB" dirty="0">
                <a:hlinkClick r:id="rId6"/>
              </a:rPr>
              <a:t>https://leeaint.com/faqs</a:t>
            </a:r>
            <a:endParaRPr lang="en-GB" dirty="0"/>
          </a:p>
          <a:p>
            <a:pPr marL="0" indent="0">
              <a:buNone/>
            </a:pPr>
            <a:endParaRPr lang="en-GB" dirty="0"/>
          </a:p>
        </p:txBody>
      </p:sp>
    </p:spTree>
    <p:extLst>
      <p:ext uri="{BB962C8B-B14F-4D97-AF65-F5344CB8AC3E}">
        <p14:creationId xmlns:p14="http://schemas.microsoft.com/office/powerpoint/2010/main" val="3866631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4BC42-93CF-4C86-AE55-5367A5A0FDB1}"/>
              </a:ext>
            </a:extLst>
          </p:cNvPr>
          <p:cNvSpPr>
            <a:spLocks noGrp="1"/>
          </p:cNvSpPr>
          <p:nvPr>
            <p:ph type="ctrTitle"/>
          </p:nvPr>
        </p:nvSpPr>
        <p:spPr/>
        <p:txBody>
          <a:bodyPr/>
          <a:lstStyle/>
          <a:p>
            <a:r>
              <a:rPr lang="en-GB" dirty="0"/>
              <a:t>Thank you</a:t>
            </a:r>
          </a:p>
        </p:txBody>
      </p:sp>
    </p:spTree>
    <p:extLst>
      <p:ext uri="{BB962C8B-B14F-4D97-AF65-F5344CB8AC3E}">
        <p14:creationId xmlns:p14="http://schemas.microsoft.com/office/powerpoint/2010/main" val="6291504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4BC42-93CF-4C86-AE55-5367A5A0FDB1}"/>
              </a:ext>
            </a:extLst>
          </p:cNvPr>
          <p:cNvSpPr>
            <a:spLocks noGrp="1"/>
          </p:cNvSpPr>
          <p:nvPr>
            <p:ph type="ctrTitle"/>
          </p:nvPr>
        </p:nvSpPr>
        <p:spPr/>
        <p:txBody>
          <a:bodyPr/>
          <a:lstStyle/>
          <a:p>
            <a:r>
              <a:rPr lang="en-GB" dirty="0"/>
              <a:t>End User Guidance</a:t>
            </a:r>
          </a:p>
        </p:txBody>
      </p:sp>
      <p:sp>
        <p:nvSpPr>
          <p:cNvPr id="3" name="Subtitle 2">
            <a:extLst>
              <a:ext uri="{FF2B5EF4-FFF2-40B4-BE49-F238E27FC236}">
                <a16:creationId xmlns:a16="http://schemas.microsoft.com/office/drawing/2014/main" id="{9728F48A-4AED-43C3-8A8C-E35160460D4C}"/>
              </a:ext>
            </a:extLst>
          </p:cNvPr>
          <p:cNvSpPr>
            <a:spLocks noGrp="1"/>
          </p:cNvSpPr>
          <p:nvPr>
            <p:ph type="subTitle" idx="1"/>
          </p:nvPr>
        </p:nvSpPr>
        <p:spPr/>
        <p:txBody>
          <a:bodyPr>
            <a:normAutofit/>
          </a:bodyPr>
          <a:lstStyle/>
          <a:p>
            <a:r>
              <a:rPr lang="en-GB" sz="1800" dirty="0"/>
              <a:t>Dave Tucker - Senior Training Specialist, LEEA</a:t>
            </a:r>
          </a:p>
        </p:txBody>
      </p:sp>
    </p:spTree>
    <p:extLst>
      <p:ext uri="{BB962C8B-B14F-4D97-AF65-F5344CB8AC3E}">
        <p14:creationId xmlns:p14="http://schemas.microsoft.com/office/powerpoint/2010/main" val="16201628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9B338-7742-40D2-B6E0-18BC77D52A68}"/>
              </a:ext>
            </a:extLst>
          </p:cNvPr>
          <p:cNvSpPr>
            <a:spLocks noGrp="1"/>
          </p:cNvSpPr>
          <p:nvPr>
            <p:ph type="title"/>
          </p:nvPr>
        </p:nvSpPr>
        <p:spPr>
          <a:xfrm>
            <a:off x="809625" y="-257175"/>
            <a:ext cx="10572749" cy="1835655"/>
          </a:xfrm>
        </p:spPr>
        <p:txBody>
          <a:bodyPr anchor="t">
            <a:normAutofit/>
          </a:bodyPr>
          <a:lstStyle/>
          <a:p>
            <a:pPr algn="ctr"/>
            <a:br>
              <a:rPr kumimoji="0" lang="en-GB" sz="4000" b="1" i="0" u="none" strike="noStrike" kern="1200" cap="none" spc="0" normalizeH="0" baseline="0" noProof="0" dirty="0">
                <a:ln>
                  <a:noFill/>
                </a:ln>
                <a:solidFill>
                  <a:srgbClr val="242852"/>
                </a:solidFill>
                <a:effectLst/>
                <a:uLnTx/>
                <a:uFillTx/>
                <a:latin typeface="Roboto Slab"/>
                <a:ea typeface="+mj-ea"/>
                <a:cs typeface="+mj-cs"/>
              </a:rPr>
            </a:br>
            <a:r>
              <a:rPr kumimoji="0" lang="en-GB" sz="4000" b="1" i="0" u="none" strike="noStrike" kern="1200" cap="none" spc="0" normalizeH="0" baseline="0" noProof="0" dirty="0">
                <a:ln>
                  <a:noFill/>
                </a:ln>
                <a:solidFill>
                  <a:srgbClr val="242852"/>
                </a:solidFill>
                <a:effectLst/>
                <a:uLnTx/>
                <a:uFillTx/>
                <a:latin typeface="Roboto Slab"/>
                <a:ea typeface="+mj-ea"/>
                <a:cs typeface="+mj-cs"/>
              </a:rPr>
              <a:t>    </a:t>
            </a:r>
            <a:r>
              <a:rPr kumimoji="0" lang="en-GB" sz="4000" b="1" i="0" u="none" strike="noStrike" kern="1200" cap="none" spc="0" normalizeH="0" baseline="0" noProof="0" dirty="0">
                <a:ln>
                  <a:noFill/>
                </a:ln>
                <a:solidFill>
                  <a:srgbClr val="242852"/>
                </a:solidFill>
                <a:effectLst/>
                <a:uLnTx/>
                <a:uFillTx/>
                <a:latin typeface="Roboto Slab"/>
                <a:ea typeface="Times New Roman" panose="02020603050405020304" pitchFamily="18" charset="0"/>
                <a:cs typeface="+mj-cs"/>
              </a:rPr>
              <a:t>Duty Holder </a:t>
            </a:r>
            <a:r>
              <a:rPr lang="en-GB" sz="4000" b="1" dirty="0">
                <a:solidFill>
                  <a:srgbClr val="242852"/>
                </a:solidFill>
                <a:latin typeface="Roboto Slab"/>
                <a:ea typeface="Times New Roman" panose="02020603050405020304" pitchFamily="18" charset="0"/>
              </a:rPr>
              <a:t>R</a:t>
            </a:r>
            <a:r>
              <a:rPr kumimoji="0" lang="en-GB" sz="4000" b="1" i="0" u="none" strike="noStrike" kern="1200" cap="none" spc="0" normalizeH="0" baseline="0" noProof="0" dirty="0" err="1">
                <a:ln>
                  <a:noFill/>
                </a:ln>
                <a:solidFill>
                  <a:srgbClr val="242852"/>
                </a:solidFill>
                <a:effectLst/>
                <a:uLnTx/>
                <a:uFillTx/>
                <a:latin typeface="Roboto Slab"/>
                <a:ea typeface="Times New Roman" panose="02020603050405020304" pitchFamily="18" charset="0"/>
                <a:cs typeface="+mj-cs"/>
              </a:rPr>
              <a:t>esponsibilities</a:t>
            </a:r>
            <a:r>
              <a:rPr kumimoji="0" lang="en-GB" sz="4000" b="1" i="0" u="none" strike="noStrike" kern="1200" cap="none" spc="0" normalizeH="0" baseline="0" noProof="0" dirty="0">
                <a:ln>
                  <a:noFill/>
                </a:ln>
                <a:solidFill>
                  <a:srgbClr val="242852"/>
                </a:solidFill>
                <a:effectLst/>
                <a:uLnTx/>
                <a:uFillTx/>
                <a:latin typeface="Roboto Slab"/>
                <a:ea typeface="Times New Roman" panose="02020603050405020304" pitchFamily="18" charset="0"/>
                <a:cs typeface="+mj-cs"/>
              </a:rPr>
              <a:t> for Owners of </a:t>
            </a:r>
            <a:r>
              <a:rPr lang="en-GB" sz="4000" b="1" dirty="0">
                <a:solidFill>
                  <a:srgbClr val="242852"/>
                </a:solidFill>
                <a:latin typeface="Roboto Slab"/>
                <a:ea typeface="Times New Roman" panose="02020603050405020304" pitchFamily="18" charset="0"/>
              </a:rPr>
              <a:t>L</a:t>
            </a:r>
            <a:r>
              <a:rPr kumimoji="0" lang="en-GB" sz="4000" b="1" i="0" u="none" strike="noStrike" kern="1200" cap="none" spc="0" normalizeH="0" baseline="0" noProof="0" dirty="0" err="1">
                <a:ln>
                  <a:noFill/>
                </a:ln>
                <a:solidFill>
                  <a:srgbClr val="242852"/>
                </a:solidFill>
                <a:effectLst/>
                <a:uLnTx/>
                <a:uFillTx/>
                <a:latin typeface="Roboto Slab"/>
                <a:ea typeface="Times New Roman" panose="02020603050405020304" pitchFamily="18" charset="0"/>
                <a:cs typeface="+mj-cs"/>
              </a:rPr>
              <a:t>ifting</a:t>
            </a:r>
            <a:r>
              <a:rPr kumimoji="0" lang="en-GB" sz="4000" b="1" i="0" u="none" strike="noStrike" kern="1200" cap="none" spc="0" normalizeH="0" baseline="0" noProof="0" dirty="0">
                <a:ln>
                  <a:noFill/>
                </a:ln>
                <a:solidFill>
                  <a:srgbClr val="242852"/>
                </a:solidFill>
                <a:effectLst/>
                <a:uLnTx/>
                <a:uFillTx/>
                <a:latin typeface="Roboto Slab"/>
                <a:ea typeface="Times New Roman" panose="02020603050405020304" pitchFamily="18" charset="0"/>
                <a:cs typeface="+mj-cs"/>
              </a:rPr>
              <a:t> Equipment</a:t>
            </a:r>
            <a:endParaRPr lang="en-GB" sz="3200" b="1" dirty="0"/>
          </a:p>
        </p:txBody>
      </p:sp>
      <p:sp>
        <p:nvSpPr>
          <p:cNvPr id="3" name="Content Placeholder 2"/>
          <p:cNvSpPr>
            <a:spLocks noGrp="1"/>
          </p:cNvSpPr>
          <p:nvPr>
            <p:ph idx="1"/>
          </p:nvPr>
        </p:nvSpPr>
        <p:spPr>
          <a:xfrm>
            <a:off x="185738" y="1657198"/>
            <a:ext cx="11601450" cy="4743174"/>
          </a:xfrm>
        </p:spPr>
        <p:txBody>
          <a:bodyPr anchor="t">
            <a:normAutofit/>
          </a:bodyP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Roboto Slab"/>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2"/>
                </a:solidFill>
                <a:effectLst/>
                <a:uLnTx/>
                <a:uFillTx/>
                <a:latin typeface="Roboto Slab"/>
                <a:ea typeface="+mn-ea"/>
                <a:cs typeface="+mn-cs"/>
              </a:rPr>
              <a:t>Usually the employer / self employed person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2"/>
              </a:solidFill>
              <a:effectLst/>
              <a:uLnTx/>
              <a:uFillTx/>
              <a:latin typeface="Roboto Slab"/>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2"/>
                </a:solidFill>
                <a:effectLst/>
                <a:uLnTx/>
                <a:uFillTx/>
                <a:latin typeface="Roboto Slab"/>
                <a:ea typeface="+mn-ea"/>
                <a:cs typeface="+mn-cs"/>
              </a:rPr>
              <a:t>Can be delegated to a SME / </a:t>
            </a:r>
            <a:r>
              <a:rPr lang="en-US" sz="2400" dirty="0">
                <a:solidFill>
                  <a:schemeClr val="tx2"/>
                </a:solidFill>
                <a:latin typeface="Roboto Slab"/>
              </a:rPr>
              <a:t>r</a:t>
            </a:r>
            <a:r>
              <a:rPr kumimoji="0" lang="en-US" sz="2400" b="0" i="0" u="none" strike="noStrike" kern="1200" cap="none" spc="0" normalizeH="0" baseline="0" noProof="0" dirty="0" err="1">
                <a:ln>
                  <a:noFill/>
                </a:ln>
                <a:solidFill>
                  <a:schemeClr val="tx2"/>
                </a:solidFill>
                <a:effectLst/>
                <a:uLnTx/>
                <a:uFillTx/>
                <a:latin typeface="Roboto Slab"/>
                <a:ea typeface="+mn-ea"/>
                <a:cs typeface="+mn-cs"/>
              </a:rPr>
              <a:t>esponsible</a:t>
            </a:r>
            <a:r>
              <a:rPr kumimoji="0" lang="en-US" sz="2400" b="0" i="0" u="none" strike="noStrike" kern="1200" cap="none" spc="0" normalizeH="0" baseline="0" noProof="0" dirty="0">
                <a:ln>
                  <a:noFill/>
                </a:ln>
                <a:solidFill>
                  <a:schemeClr val="tx2"/>
                </a:solidFill>
                <a:effectLst/>
                <a:uLnTx/>
                <a:uFillTx/>
                <a:latin typeface="Roboto Slab"/>
                <a:ea typeface="+mn-ea"/>
                <a:cs typeface="+mn-cs"/>
              </a:rPr>
              <a:t> person or </a:t>
            </a:r>
            <a:r>
              <a:rPr kumimoji="0" lang="en-US" sz="2400" b="0" i="0" u="none" strike="noStrike" kern="1200" cap="none" spc="0" normalizeH="0" baseline="0" noProof="0" dirty="0" err="1">
                <a:ln>
                  <a:noFill/>
                </a:ln>
                <a:solidFill>
                  <a:schemeClr val="tx2"/>
                </a:solidFill>
                <a:effectLst/>
                <a:uLnTx/>
                <a:uFillTx/>
                <a:latin typeface="Roboto Slab"/>
                <a:ea typeface="+mn-ea"/>
                <a:cs typeface="+mn-cs"/>
              </a:rPr>
              <a:t>organisation</a:t>
            </a:r>
            <a:endParaRPr kumimoji="0" lang="en-US" sz="2400" b="0" i="0" u="none" strike="noStrike" kern="1200" cap="none" spc="0" normalizeH="0" baseline="0" noProof="0" dirty="0">
              <a:ln>
                <a:noFill/>
              </a:ln>
              <a:solidFill>
                <a:schemeClr val="tx2"/>
              </a:solidFill>
              <a:effectLst/>
              <a:uLnTx/>
              <a:uFillTx/>
              <a:latin typeface="Roboto Slab"/>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2"/>
              </a:solidFill>
              <a:effectLst/>
              <a:uLnTx/>
              <a:uFillTx/>
              <a:latin typeface="Roboto Slab"/>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2"/>
                </a:solidFill>
                <a:effectLst/>
                <a:uLnTx/>
                <a:uFillTx/>
                <a:latin typeface="Roboto Slab"/>
                <a:ea typeface="+mn-ea"/>
                <a:cs typeface="+mn-cs"/>
              </a:rPr>
              <a:t>Correct selection of lifting </a:t>
            </a:r>
            <a:r>
              <a:rPr lang="en-US" sz="2400" dirty="0">
                <a:solidFill>
                  <a:schemeClr val="tx2"/>
                </a:solidFill>
                <a:latin typeface="Roboto Slab"/>
              </a:rPr>
              <a:t>e</a:t>
            </a:r>
            <a:r>
              <a:rPr kumimoji="0" lang="en-US" sz="2400" b="0" i="0" u="none" strike="noStrike" kern="1200" cap="none" spc="0" normalizeH="0" baseline="0" noProof="0" dirty="0" err="1">
                <a:ln>
                  <a:noFill/>
                </a:ln>
                <a:solidFill>
                  <a:schemeClr val="tx2"/>
                </a:solidFill>
                <a:effectLst/>
                <a:uLnTx/>
                <a:uFillTx/>
                <a:latin typeface="Roboto Slab"/>
                <a:ea typeface="+mn-ea"/>
                <a:cs typeface="+mn-cs"/>
              </a:rPr>
              <a:t>quipment</a:t>
            </a:r>
            <a:endParaRPr kumimoji="0" lang="en-US" sz="2400" b="0" i="0" u="none" strike="noStrike" kern="1200" cap="none" spc="0" normalizeH="0" baseline="0" noProof="0" dirty="0">
              <a:ln>
                <a:noFill/>
              </a:ln>
              <a:solidFill>
                <a:schemeClr val="tx2"/>
              </a:solidFill>
              <a:effectLst/>
              <a:uLnTx/>
              <a:uFillTx/>
              <a:latin typeface="Roboto Slab"/>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2"/>
              </a:solidFill>
              <a:effectLst/>
              <a:uLnTx/>
              <a:uFillTx/>
              <a:latin typeface="Roboto Slab"/>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2"/>
                </a:solidFill>
                <a:effectLst/>
                <a:uLnTx/>
                <a:uFillTx/>
                <a:latin typeface="Roboto Slab"/>
                <a:ea typeface="+mn-ea"/>
                <a:cs typeface="+mn-cs"/>
              </a:rPr>
              <a:t>Regular inspection and maintenance programs</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2"/>
              </a:solidFill>
              <a:effectLst/>
              <a:uLnTx/>
              <a:uFillTx/>
              <a:latin typeface="Roboto Slab"/>
              <a:ea typeface="+mn-ea"/>
              <a:cs typeface="+mn-cs"/>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2"/>
                </a:solidFill>
                <a:effectLst/>
                <a:uLnTx/>
                <a:uFillTx/>
                <a:latin typeface="Roboto Slab"/>
                <a:ea typeface="+mn-ea"/>
                <a:cs typeface="+mn-cs"/>
              </a:rPr>
              <a:t>Suitable instruction and training to all members of staff</a:t>
            </a:r>
          </a:p>
          <a:p>
            <a:pPr lvl="1"/>
            <a:endParaRPr lang="en-US" sz="1000" dirty="0"/>
          </a:p>
          <a:p>
            <a:endParaRPr lang="en-GB" sz="1400" dirty="0"/>
          </a:p>
        </p:txBody>
      </p:sp>
      <p:pic>
        <p:nvPicPr>
          <p:cNvPr id="7" name="Picture 6" descr="A picture containing drawing&#10;&#10;Description automatically generated">
            <a:extLst>
              <a:ext uri="{FF2B5EF4-FFF2-40B4-BE49-F238E27FC236}">
                <a16:creationId xmlns:a16="http://schemas.microsoft.com/office/drawing/2014/main" id="{01307773-661F-4C39-8015-0802DF34DD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181446"/>
            <a:ext cx="676276" cy="676276"/>
          </a:xfrm>
          <a:prstGeom prst="rect">
            <a:avLst/>
          </a:prstGeom>
        </p:spPr>
      </p:pic>
    </p:spTree>
    <p:extLst>
      <p:ext uri="{BB962C8B-B14F-4D97-AF65-F5344CB8AC3E}">
        <p14:creationId xmlns:p14="http://schemas.microsoft.com/office/powerpoint/2010/main" val="12224011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9B338-7742-40D2-B6E0-18BC77D52A68}"/>
              </a:ext>
            </a:extLst>
          </p:cNvPr>
          <p:cNvSpPr>
            <a:spLocks noGrp="1"/>
          </p:cNvSpPr>
          <p:nvPr>
            <p:ph type="title"/>
          </p:nvPr>
        </p:nvSpPr>
        <p:spPr>
          <a:xfrm>
            <a:off x="809625" y="-257175"/>
            <a:ext cx="10572749" cy="1835655"/>
          </a:xfrm>
        </p:spPr>
        <p:txBody>
          <a:bodyPr anchor="t">
            <a:normAutofit/>
          </a:bodyPr>
          <a:lstStyle/>
          <a:p>
            <a:pPr algn="ctr"/>
            <a:br>
              <a:rPr kumimoji="0" lang="en-GB" sz="4000" b="1" i="0" u="none" strike="noStrike" kern="1200" cap="none" spc="0" normalizeH="0" baseline="0" noProof="0" dirty="0">
                <a:ln>
                  <a:noFill/>
                </a:ln>
                <a:solidFill>
                  <a:srgbClr val="242852"/>
                </a:solidFill>
                <a:effectLst/>
                <a:uLnTx/>
                <a:uFillTx/>
                <a:latin typeface="Roboto Slab"/>
                <a:ea typeface="+mj-ea"/>
                <a:cs typeface="+mj-cs"/>
              </a:rPr>
            </a:br>
            <a:r>
              <a:rPr kumimoji="0" lang="en-GB" sz="4000" b="1" i="0" u="none" strike="noStrike" kern="1200" cap="none" spc="0" normalizeH="0" baseline="0" noProof="0" dirty="0">
                <a:ln>
                  <a:noFill/>
                </a:ln>
                <a:solidFill>
                  <a:srgbClr val="242852"/>
                </a:solidFill>
                <a:effectLst/>
                <a:uLnTx/>
                <a:uFillTx/>
                <a:latin typeface="Roboto Slab"/>
                <a:ea typeface="Times New Roman" panose="02020603050405020304" pitchFamily="18" charset="0"/>
                <a:cs typeface="+mj-cs"/>
              </a:rPr>
              <a:t>Responsibilities for End </a:t>
            </a:r>
            <a:r>
              <a:rPr lang="en-GB" sz="4000" b="1" dirty="0">
                <a:solidFill>
                  <a:srgbClr val="242852"/>
                </a:solidFill>
                <a:latin typeface="Roboto Slab"/>
                <a:ea typeface="Times New Roman" panose="02020603050405020304" pitchFamily="18" charset="0"/>
              </a:rPr>
              <a:t>U</a:t>
            </a:r>
            <a:r>
              <a:rPr kumimoji="0" lang="en-GB" sz="4000" b="1" i="0" u="none" strike="noStrike" kern="1200" cap="none" spc="0" normalizeH="0" baseline="0" noProof="0" dirty="0" err="1">
                <a:ln>
                  <a:noFill/>
                </a:ln>
                <a:solidFill>
                  <a:srgbClr val="242852"/>
                </a:solidFill>
                <a:effectLst/>
                <a:uLnTx/>
                <a:uFillTx/>
                <a:latin typeface="Roboto Slab"/>
                <a:ea typeface="Times New Roman" panose="02020603050405020304" pitchFamily="18" charset="0"/>
                <a:cs typeface="+mj-cs"/>
              </a:rPr>
              <a:t>sers</a:t>
            </a:r>
            <a:r>
              <a:rPr kumimoji="0" lang="en-GB" sz="4000" b="1" i="0" u="none" strike="noStrike" kern="1200" cap="none" spc="0" normalizeH="0" baseline="0" noProof="0" dirty="0">
                <a:ln>
                  <a:noFill/>
                </a:ln>
                <a:solidFill>
                  <a:srgbClr val="242852"/>
                </a:solidFill>
                <a:effectLst/>
                <a:uLnTx/>
                <a:uFillTx/>
                <a:latin typeface="Roboto Slab"/>
                <a:ea typeface="Times New Roman" panose="02020603050405020304" pitchFamily="18" charset="0"/>
                <a:cs typeface="+mj-cs"/>
              </a:rPr>
              <a:t> of Lifting </a:t>
            </a:r>
            <a:r>
              <a:rPr lang="en-GB" sz="4000" b="1" dirty="0">
                <a:solidFill>
                  <a:srgbClr val="242852"/>
                </a:solidFill>
                <a:latin typeface="Roboto Slab"/>
                <a:ea typeface="Times New Roman" panose="02020603050405020304" pitchFamily="18" charset="0"/>
              </a:rPr>
              <a:t>E</a:t>
            </a:r>
            <a:r>
              <a:rPr kumimoji="0" lang="en-GB" sz="4000" b="1" i="0" u="none" strike="noStrike" kern="1200" cap="none" spc="0" normalizeH="0" baseline="0" noProof="0" dirty="0" err="1">
                <a:ln>
                  <a:noFill/>
                </a:ln>
                <a:solidFill>
                  <a:srgbClr val="242852"/>
                </a:solidFill>
                <a:effectLst/>
                <a:uLnTx/>
                <a:uFillTx/>
                <a:latin typeface="Roboto Slab"/>
                <a:ea typeface="Times New Roman" panose="02020603050405020304" pitchFamily="18" charset="0"/>
                <a:cs typeface="+mj-cs"/>
              </a:rPr>
              <a:t>quipment</a:t>
            </a:r>
            <a:endParaRPr lang="en-GB" sz="3200" b="1" dirty="0"/>
          </a:p>
        </p:txBody>
      </p:sp>
      <p:sp>
        <p:nvSpPr>
          <p:cNvPr id="3" name="Content Placeholder 2"/>
          <p:cNvSpPr>
            <a:spLocks noGrp="1"/>
          </p:cNvSpPr>
          <p:nvPr>
            <p:ph idx="1"/>
          </p:nvPr>
        </p:nvSpPr>
        <p:spPr>
          <a:xfrm>
            <a:off x="185738" y="1657198"/>
            <a:ext cx="11601450" cy="4743174"/>
          </a:xfrm>
        </p:spPr>
        <p:txBody>
          <a:bodyPr anchor="t">
            <a:normAutofit/>
          </a:bodyPr>
          <a:lstStyle/>
          <a:p>
            <a:pPr marL="0" marR="0" lvl="0" indent="0" algn="l" defTabSz="914400" rtl="0" eaLnBrk="1" fontAlgn="auto" latinLnBrk="0" hangingPunct="1">
              <a:lnSpc>
                <a:spcPct val="90000"/>
              </a:lnSpc>
              <a:spcBef>
                <a:spcPts val="1000"/>
              </a:spcBef>
              <a:spcAft>
                <a:spcPts val="0"/>
              </a:spcAft>
              <a:buClrTx/>
              <a:buSzTx/>
              <a:buNone/>
              <a:tabLst/>
              <a:defRPr/>
            </a:pPr>
            <a:endParaRPr lang="en-US" sz="2400" dirty="0">
              <a:solidFill>
                <a:prstClr val="black"/>
              </a:solidFill>
              <a:latin typeface="Roboto Slab"/>
            </a:endParaRPr>
          </a:p>
          <a:p>
            <a:pPr marL="0" marR="0" lvl="0" indent="0" algn="l" defTabSz="914400" rtl="0" eaLnBrk="1" fontAlgn="auto" latinLnBrk="0" hangingPunct="1">
              <a:lnSpc>
                <a:spcPct val="90000"/>
              </a:lnSpc>
              <a:spcBef>
                <a:spcPts val="1000"/>
              </a:spcBef>
              <a:spcAft>
                <a:spcPts val="0"/>
              </a:spcAft>
              <a:buClrTx/>
              <a:buSzTx/>
              <a:buNone/>
              <a:tabLst/>
              <a:defRPr/>
            </a:pPr>
            <a:endParaRPr lang="en-US" sz="2400" dirty="0">
              <a:solidFill>
                <a:prstClr val="black"/>
              </a:solidFill>
              <a:latin typeface="Roboto Slab"/>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2"/>
                </a:solidFill>
                <a:effectLst/>
                <a:uLnTx/>
                <a:uFillTx/>
                <a:latin typeface="Roboto Slab"/>
                <a:ea typeface="+mn-ea"/>
                <a:cs typeface="+mn-cs"/>
              </a:rPr>
              <a:t>Comply with instruction from employer and the supplier</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2"/>
              </a:solidFill>
              <a:effectLst/>
              <a:uLnTx/>
              <a:uFillTx/>
              <a:latin typeface="Roboto Slab"/>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2"/>
                </a:solidFill>
                <a:effectLst/>
                <a:uLnTx/>
                <a:uFillTx/>
                <a:latin typeface="Roboto Slab"/>
                <a:ea typeface="+mn-ea"/>
                <a:cs typeface="+mn-cs"/>
              </a:rPr>
              <a:t>Only to use equipment trained to operate and in the manner trained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2"/>
              </a:solidFill>
              <a:effectLst/>
              <a:uLnTx/>
              <a:uFillTx/>
              <a:latin typeface="Roboto Slab"/>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400" dirty="0">
                <a:solidFill>
                  <a:schemeClr val="tx2"/>
                </a:solidFill>
                <a:latin typeface="Roboto Slab"/>
              </a:rPr>
              <a:t>Ethical /</a:t>
            </a:r>
            <a:r>
              <a:rPr kumimoji="0" lang="en-US" sz="2400" b="0" i="0" u="none" strike="noStrike" kern="1200" cap="none" spc="0" normalizeH="0" baseline="0" noProof="0" dirty="0">
                <a:ln>
                  <a:noFill/>
                </a:ln>
                <a:solidFill>
                  <a:schemeClr val="tx2"/>
                </a:solidFill>
                <a:effectLst/>
                <a:uLnTx/>
                <a:uFillTx/>
                <a:latin typeface="Roboto Slab"/>
                <a:ea typeface="+mn-ea"/>
                <a:cs typeface="+mn-cs"/>
              </a:rPr>
              <a:t> mature / professional attitudes</a:t>
            </a:r>
          </a:p>
          <a:p>
            <a:pPr lvl="1"/>
            <a:endParaRPr lang="en-US" sz="1000" dirty="0"/>
          </a:p>
          <a:p>
            <a:endParaRPr lang="en-GB" sz="1400" dirty="0"/>
          </a:p>
        </p:txBody>
      </p:sp>
      <p:pic>
        <p:nvPicPr>
          <p:cNvPr id="7" name="Picture 6" descr="A picture containing drawing&#10;&#10;Description automatically generated">
            <a:extLst>
              <a:ext uri="{FF2B5EF4-FFF2-40B4-BE49-F238E27FC236}">
                <a16:creationId xmlns:a16="http://schemas.microsoft.com/office/drawing/2014/main" id="{278ABE59-876C-4B45-BD6E-3EBBFA5A7B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181446"/>
            <a:ext cx="676276" cy="676276"/>
          </a:xfrm>
          <a:prstGeom prst="rect">
            <a:avLst/>
          </a:prstGeom>
        </p:spPr>
      </p:pic>
    </p:spTree>
    <p:extLst>
      <p:ext uri="{BB962C8B-B14F-4D97-AF65-F5344CB8AC3E}">
        <p14:creationId xmlns:p14="http://schemas.microsoft.com/office/powerpoint/2010/main" val="2944924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9B338-7742-40D2-B6E0-18BC77D52A68}"/>
              </a:ext>
            </a:extLst>
          </p:cNvPr>
          <p:cNvSpPr>
            <a:spLocks noGrp="1"/>
          </p:cNvSpPr>
          <p:nvPr>
            <p:ph type="title"/>
          </p:nvPr>
        </p:nvSpPr>
        <p:spPr>
          <a:xfrm>
            <a:off x="809625" y="-257175"/>
            <a:ext cx="10572749" cy="1835655"/>
          </a:xfrm>
        </p:spPr>
        <p:txBody>
          <a:bodyPr anchor="t">
            <a:normAutofit/>
          </a:bodyPr>
          <a:lstStyle/>
          <a:p>
            <a:pPr algn="ctr"/>
            <a:br>
              <a:rPr kumimoji="0" lang="en-GB" sz="4000" b="1" i="0" u="none" strike="noStrike" kern="1200" cap="none" spc="0" normalizeH="0" baseline="0" noProof="0" dirty="0">
                <a:ln>
                  <a:noFill/>
                </a:ln>
                <a:solidFill>
                  <a:srgbClr val="242852"/>
                </a:solidFill>
                <a:effectLst/>
                <a:uLnTx/>
                <a:uFillTx/>
                <a:latin typeface="Roboto Slab"/>
                <a:ea typeface="+mj-ea"/>
                <a:cs typeface="+mj-cs"/>
              </a:rPr>
            </a:br>
            <a:r>
              <a:rPr lang="en-US" sz="4000" b="1" dirty="0">
                <a:solidFill>
                  <a:srgbClr val="242852"/>
                </a:solidFill>
                <a:latin typeface="Roboto Slab"/>
              </a:rPr>
              <a:t>Training and Safe Use</a:t>
            </a:r>
            <a:endParaRPr lang="en-GB" sz="3200" b="1" dirty="0"/>
          </a:p>
        </p:txBody>
      </p:sp>
      <p:sp>
        <p:nvSpPr>
          <p:cNvPr id="12" name="Flowchart: Alternate Process 11">
            <a:extLst>
              <a:ext uri="{FF2B5EF4-FFF2-40B4-BE49-F238E27FC236}">
                <a16:creationId xmlns:a16="http://schemas.microsoft.com/office/drawing/2014/main" id="{235DC1EE-4F9F-45CD-8BD7-33F15B186BE9}"/>
              </a:ext>
            </a:extLst>
          </p:cNvPr>
          <p:cNvSpPr/>
          <p:nvPr/>
        </p:nvSpPr>
        <p:spPr>
          <a:xfrm>
            <a:off x="568351" y="1835655"/>
            <a:ext cx="2734322" cy="612648"/>
          </a:xfrm>
          <a:prstGeom prst="flowChartAlternateProcess">
            <a:avLst/>
          </a:prstGeom>
          <a:solidFill>
            <a:srgbClr val="2D2D8A"/>
          </a:solidFill>
          <a:ln w="25400" cap="flat" cmpd="sng" algn="ctr">
            <a:solidFill>
              <a:srgbClr val="2D2D8A">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FFFFFF"/>
                </a:solidFill>
                <a:effectLst/>
                <a:uLnTx/>
                <a:uFillTx/>
                <a:latin typeface="Calibri"/>
                <a:ea typeface="+mn-ea"/>
                <a:cs typeface="+mn-cs"/>
              </a:rPr>
              <a:t>Duty Holder (Employer)</a:t>
            </a:r>
            <a:endParaRPr kumimoji="0" lang="en-GB" sz="1800" b="0" i="0" u="none" strike="noStrike" kern="0" cap="none" spc="0" normalizeH="0" baseline="0" noProof="0" dirty="0">
              <a:ln>
                <a:noFill/>
              </a:ln>
              <a:solidFill>
                <a:srgbClr val="FFFFFF"/>
              </a:solidFill>
              <a:effectLst/>
              <a:uLnTx/>
              <a:uFillTx/>
              <a:latin typeface="Calibri"/>
              <a:ea typeface="+mn-ea"/>
              <a:cs typeface="+mn-cs"/>
            </a:endParaRPr>
          </a:p>
        </p:txBody>
      </p:sp>
      <p:sp>
        <p:nvSpPr>
          <p:cNvPr id="13" name="Arrow: Down 12">
            <a:extLst>
              <a:ext uri="{FF2B5EF4-FFF2-40B4-BE49-F238E27FC236}">
                <a16:creationId xmlns:a16="http://schemas.microsoft.com/office/drawing/2014/main" id="{FDF060B8-D738-4659-A2A7-C5A10D2B7B85}"/>
              </a:ext>
            </a:extLst>
          </p:cNvPr>
          <p:cNvSpPr/>
          <p:nvPr/>
        </p:nvSpPr>
        <p:spPr>
          <a:xfrm>
            <a:off x="1751336" y="2472209"/>
            <a:ext cx="368352" cy="961666"/>
          </a:xfrm>
          <a:prstGeom prst="downArrow">
            <a:avLst/>
          </a:prstGeom>
          <a:solidFill>
            <a:srgbClr val="BBE0E3"/>
          </a:solidFill>
          <a:ln w="25400" cap="flat" cmpd="sng" algn="ctr">
            <a:solidFill>
              <a:srgbClr val="BBE0E3">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Calibri"/>
              <a:ea typeface="+mn-ea"/>
              <a:cs typeface="+mn-cs"/>
            </a:endParaRPr>
          </a:p>
        </p:txBody>
      </p:sp>
      <p:sp>
        <p:nvSpPr>
          <p:cNvPr id="15" name="Flowchart: Alternate Process 14">
            <a:extLst>
              <a:ext uri="{FF2B5EF4-FFF2-40B4-BE49-F238E27FC236}">
                <a16:creationId xmlns:a16="http://schemas.microsoft.com/office/drawing/2014/main" id="{0E415375-A9EE-4EEB-8768-2A41127C48BD}"/>
              </a:ext>
            </a:extLst>
          </p:cNvPr>
          <p:cNvSpPr/>
          <p:nvPr/>
        </p:nvSpPr>
        <p:spPr>
          <a:xfrm>
            <a:off x="568351" y="3425006"/>
            <a:ext cx="2734322" cy="612648"/>
          </a:xfrm>
          <a:prstGeom prst="flowChartAlternateProcess">
            <a:avLst/>
          </a:prstGeom>
          <a:solidFill>
            <a:srgbClr val="2D2D8A"/>
          </a:solidFill>
          <a:ln w="25400" cap="flat" cmpd="sng" algn="ctr">
            <a:solidFill>
              <a:srgbClr val="2D2D8A">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FFFFFF"/>
                </a:solidFill>
                <a:effectLst/>
                <a:uLnTx/>
                <a:uFillTx/>
                <a:latin typeface="Calibri"/>
                <a:ea typeface="+mn-ea"/>
                <a:cs typeface="+mn-cs"/>
              </a:rPr>
              <a:t>Risk Assessment identifies training requirements </a:t>
            </a:r>
            <a:endParaRPr kumimoji="0" lang="en-GB" sz="1800" b="0" i="0" u="none" strike="noStrike" kern="0" cap="none" spc="0" normalizeH="0" baseline="0" noProof="0" dirty="0">
              <a:ln>
                <a:noFill/>
              </a:ln>
              <a:solidFill>
                <a:srgbClr val="FFFFFF"/>
              </a:solidFill>
              <a:effectLst/>
              <a:uLnTx/>
              <a:uFillTx/>
              <a:latin typeface="Calibri"/>
              <a:ea typeface="+mn-ea"/>
              <a:cs typeface="+mn-cs"/>
            </a:endParaRPr>
          </a:p>
        </p:txBody>
      </p:sp>
      <p:pic>
        <p:nvPicPr>
          <p:cNvPr id="16" name="Content Placeholder 13">
            <a:extLst>
              <a:ext uri="{FF2B5EF4-FFF2-40B4-BE49-F238E27FC236}">
                <a16:creationId xmlns:a16="http://schemas.microsoft.com/office/drawing/2014/main" id="{94B9A1DE-FB9E-4442-A8E0-9D224126E03A}"/>
              </a:ext>
            </a:extLst>
          </p:cNvPr>
          <p:cNvPicPr>
            <a:picLocks noChangeAspect="1"/>
          </p:cNvPicPr>
          <p:nvPr/>
        </p:nvPicPr>
        <p:blipFill>
          <a:blip r:embed="rId3"/>
          <a:stretch>
            <a:fillRect/>
          </a:stretch>
        </p:blipFill>
        <p:spPr>
          <a:xfrm>
            <a:off x="1719085" y="4056033"/>
            <a:ext cx="432854" cy="1109881"/>
          </a:xfrm>
          <a:prstGeom prst="rect">
            <a:avLst/>
          </a:prstGeom>
        </p:spPr>
      </p:pic>
      <p:sp>
        <p:nvSpPr>
          <p:cNvPr id="17" name="Flowchart: Alternate Process 16">
            <a:extLst>
              <a:ext uri="{FF2B5EF4-FFF2-40B4-BE49-F238E27FC236}">
                <a16:creationId xmlns:a16="http://schemas.microsoft.com/office/drawing/2014/main" id="{1076BB2F-2A88-4568-A5C4-21E93D6469BE}"/>
              </a:ext>
            </a:extLst>
          </p:cNvPr>
          <p:cNvSpPr/>
          <p:nvPr/>
        </p:nvSpPr>
        <p:spPr>
          <a:xfrm>
            <a:off x="568351" y="5178132"/>
            <a:ext cx="2734322" cy="612648"/>
          </a:xfrm>
          <a:prstGeom prst="flowChartAlternateProcess">
            <a:avLst/>
          </a:prstGeom>
          <a:solidFill>
            <a:srgbClr val="2D2D8A"/>
          </a:solidFill>
          <a:ln w="25400" cap="flat" cmpd="sng" algn="ctr">
            <a:solidFill>
              <a:srgbClr val="2D2D8A">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FFFFFF"/>
                </a:solidFill>
                <a:effectLst/>
                <a:uLnTx/>
                <a:uFillTx/>
                <a:latin typeface="Calibri"/>
                <a:ea typeface="+mn-ea"/>
                <a:cs typeface="+mn-cs"/>
              </a:rPr>
              <a:t>Provides suitable training</a:t>
            </a:r>
            <a:endParaRPr kumimoji="0" lang="en-GB" sz="1800" b="0" i="0" u="none" strike="noStrike" kern="0" cap="none" spc="0" normalizeH="0" baseline="0" noProof="0" dirty="0">
              <a:ln>
                <a:noFill/>
              </a:ln>
              <a:solidFill>
                <a:srgbClr val="FFFFFF"/>
              </a:solidFill>
              <a:effectLst/>
              <a:uLnTx/>
              <a:uFillTx/>
              <a:latin typeface="Calibri"/>
              <a:ea typeface="+mn-ea"/>
              <a:cs typeface="+mn-cs"/>
            </a:endParaRPr>
          </a:p>
        </p:txBody>
      </p:sp>
      <p:sp>
        <p:nvSpPr>
          <p:cNvPr id="18" name="Flowchart: Alternate Process 17">
            <a:extLst>
              <a:ext uri="{FF2B5EF4-FFF2-40B4-BE49-F238E27FC236}">
                <a16:creationId xmlns:a16="http://schemas.microsoft.com/office/drawing/2014/main" id="{8A7ADF61-6600-4158-80AB-451DAB6DC819}"/>
              </a:ext>
            </a:extLst>
          </p:cNvPr>
          <p:cNvSpPr/>
          <p:nvPr/>
        </p:nvSpPr>
        <p:spPr>
          <a:xfrm>
            <a:off x="8889327" y="1874972"/>
            <a:ext cx="2734322" cy="612648"/>
          </a:xfrm>
          <a:prstGeom prst="flowChartAlternateProcess">
            <a:avLst/>
          </a:prstGeom>
          <a:solidFill>
            <a:srgbClr val="2D2D8A"/>
          </a:solidFill>
          <a:ln w="25400" cap="flat" cmpd="sng" algn="ctr">
            <a:solidFill>
              <a:srgbClr val="2D2D8A">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FFFFFF"/>
                </a:solidFill>
                <a:effectLst/>
                <a:uLnTx/>
                <a:uFillTx/>
                <a:latin typeface="Calibri"/>
                <a:ea typeface="+mn-ea"/>
                <a:cs typeface="+mn-cs"/>
              </a:rPr>
              <a:t>End user (Employees)</a:t>
            </a:r>
            <a:endParaRPr kumimoji="0" lang="en-GB" sz="1800" b="0" i="0" u="none" strike="noStrike" kern="0" cap="none" spc="0" normalizeH="0" baseline="0" noProof="0" dirty="0">
              <a:ln>
                <a:noFill/>
              </a:ln>
              <a:solidFill>
                <a:srgbClr val="FFFFFF"/>
              </a:solidFill>
              <a:effectLst/>
              <a:uLnTx/>
              <a:uFillTx/>
              <a:latin typeface="Calibri"/>
              <a:ea typeface="+mn-ea"/>
              <a:cs typeface="+mn-cs"/>
            </a:endParaRPr>
          </a:p>
        </p:txBody>
      </p:sp>
      <p:sp>
        <p:nvSpPr>
          <p:cNvPr id="19" name="Flowchart: Alternate Process 18">
            <a:extLst>
              <a:ext uri="{FF2B5EF4-FFF2-40B4-BE49-F238E27FC236}">
                <a16:creationId xmlns:a16="http://schemas.microsoft.com/office/drawing/2014/main" id="{A93464D1-662E-4B9E-A401-C2062EA121F6}"/>
              </a:ext>
            </a:extLst>
          </p:cNvPr>
          <p:cNvSpPr/>
          <p:nvPr/>
        </p:nvSpPr>
        <p:spPr>
          <a:xfrm>
            <a:off x="8889327" y="2986300"/>
            <a:ext cx="2734322" cy="631056"/>
          </a:xfrm>
          <a:prstGeom prst="flowChartAlternateProcess">
            <a:avLst/>
          </a:prstGeom>
          <a:solidFill>
            <a:srgbClr val="2D2D8A"/>
          </a:solidFill>
          <a:ln w="25400" cap="flat" cmpd="sng" algn="ctr">
            <a:solidFill>
              <a:srgbClr val="2D2D8A">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FFFFFF"/>
                </a:solidFill>
                <a:effectLst/>
                <a:uLnTx/>
                <a:uFillTx/>
                <a:latin typeface="Calibri"/>
                <a:ea typeface="+mn-ea"/>
                <a:cs typeface="+mn-cs"/>
              </a:rPr>
              <a:t>Carry out and follow training</a:t>
            </a:r>
            <a:endParaRPr kumimoji="0" lang="en-GB" sz="1800" b="0" i="0" u="none" strike="noStrike" kern="0" cap="none" spc="0" normalizeH="0" baseline="0" noProof="0" dirty="0">
              <a:ln>
                <a:noFill/>
              </a:ln>
              <a:solidFill>
                <a:srgbClr val="FFFFFF"/>
              </a:solidFill>
              <a:effectLst/>
              <a:uLnTx/>
              <a:uFillTx/>
              <a:latin typeface="Calibri"/>
              <a:ea typeface="+mn-ea"/>
              <a:cs typeface="+mn-cs"/>
            </a:endParaRPr>
          </a:p>
        </p:txBody>
      </p:sp>
      <p:sp>
        <p:nvSpPr>
          <p:cNvPr id="20" name="Flowchart: Alternate Process 19">
            <a:extLst>
              <a:ext uri="{FF2B5EF4-FFF2-40B4-BE49-F238E27FC236}">
                <a16:creationId xmlns:a16="http://schemas.microsoft.com/office/drawing/2014/main" id="{11B20EDB-7C88-4418-9D6E-9E0A1415425A}"/>
              </a:ext>
            </a:extLst>
          </p:cNvPr>
          <p:cNvSpPr/>
          <p:nvPr/>
        </p:nvSpPr>
        <p:spPr>
          <a:xfrm>
            <a:off x="8889327" y="5312867"/>
            <a:ext cx="2734322" cy="907913"/>
          </a:xfrm>
          <a:prstGeom prst="flowChartAlternateProcess">
            <a:avLst/>
          </a:prstGeom>
          <a:solidFill>
            <a:srgbClr val="2D2D8A"/>
          </a:solidFill>
          <a:ln w="25400" cap="flat" cmpd="sng" algn="ctr">
            <a:solidFill>
              <a:srgbClr val="2D2D8A">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FFFFFF"/>
                </a:solidFill>
                <a:effectLst/>
                <a:uLnTx/>
                <a:uFillTx/>
                <a:latin typeface="Calibri"/>
                <a:ea typeface="+mn-ea"/>
                <a:cs typeface="+mn-cs"/>
              </a:rPr>
              <a:t>Only use equipment trained to operate and in the manner trained</a:t>
            </a:r>
            <a:endParaRPr kumimoji="0" lang="en-GB" sz="1800" b="0" i="0" u="none" strike="noStrike" kern="0" cap="none" spc="0" normalizeH="0" baseline="0" noProof="0" dirty="0">
              <a:ln>
                <a:noFill/>
              </a:ln>
              <a:solidFill>
                <a:srgbClr val="FFFFFF"/>
              </a:solidFill>
              <a:effectLst/>
              <a:uLnTx/>
              <a:uFillTx/>
              <a:latin typeface="Calibri"/>
              <a:ea typeface="+mn-ea"/>
              <a:cs typeface="+mn-cs"/>
            </a:endParaRPr>
          </a:p>
        </p:txBody>
      </p:sp>
      <p:sp>
        <p:nvSpPr>
          <p:cNvPr id="29" name="Arrow: Down 28">
            <a:extLst>
              <a:ext uri="{FF2B5EF4-FFF2-40B4-BE49-F238E27FC236}">
                <a16:creationId xmlns:a16="http://schemas.microsoft.com/office/drawing/2014/main" id="{F00AE7B5-CCFB-4C5E-9E99-C2865D97667F}"/>
              </a:ext>
            </a:extLst>
          </p:cNvPr>
          <p:cNvSpPr/>
          <p:nvPr/>
        </p:nvSpPr>
        <p:spPr>
          <a:xfrm>
            <a:off x="10072312" y="2509806"/>
            <a:ext cx="368352" cy="443236"/>
          </a:xfrm>
          <a:prstGeom prst="downArrow">
            <a:avLst/>
          </a:prstGeom>
          <a:solidFill>
            <a:srgbClr val="BBE0E3"/>
          </a:solidFill>
          <a:ln w="25400" cap="flat" cmpd="sng" algn="ctr">
            <a:solidFill>
              <a:srgbClr val="BBE0E3">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Calibri"/>
              <a:ea typeface="+mn-ea"/>
              <a:cs typeface="+mn-cs"/>
            </a:endParaRPr>
          </a:p>
        </p:txBody>
      </p:sp>
      <p:sp>
        <p:nvSpPr>
          <p:cNvPr id="30" name="Flowchart: Alternate Process 29">
            <a:extLst>
              <a:ext uri="{FF2B5EF4-FFF2-40B4-BE49-F238E27FC236}">
                <a16:creationId xmlns:a16="http://schemas.microsoft.com/office/drawing/2014/main" id="{B2B6ECF2-6F69-4EC7-8B47-A70EB473C8EF}"/>
              </a:ext>
            </a:extLst>
          </p:cNvPr>
          <p:cNvSpPr/>
          <p:nvPr/>
        </p:nvSpPr>
        <p:spPr>
          <a:xfrm>
            <a:off x="8889327" y="4088275"/>
            <a:ext cx="2734322" cy="612648"/>
          </a:xfrm>
          <a:prstGeom prst="flowChartAlternateProcess">
            <a:avLst/>
          </a:prstGeom>
          <a:solidFill>
            <a:srgbClr val="2D2D8A"/>
          </a:solidFill>
          <a:ln w="25400" cap="flat" cmpd="sng" algn="ctr">
            <a:solidFill>
              <a:srgbClr val="2D2D8A">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FFFFFF"/>
                </a:solidFill>
                <a:effectLst/>
                <a:uLnTx/>
                <a:uFillTx/>
                <a:latin typeface="Calibri"/>
                <a:ea typeface="+mn-ea"/>
                <a:cs typeface="+mn-cs"/>
              </a:rPr>
              <a:t>Re-train as required</a:t>
            </a:r>
            <a:endParaRPr kumimoji="0" lang="en-GB" sz="1800" b="0" i="0" u="none" strike="noStrike" kern="0" cap="none" spc="0" normalizeH="0" baseline="0" noProof="0" dirty="0">
              <a:ln>
                <a:noFill/>
              </a:ln>
              <a:solidFill>
                <a:srgbClr val="FFFFFF"/>
              </a:solidFill>
              <a:effectLst/>
              <a:uLnTx/>
              <a:uFillTx/>
              <a:latin typeface="Calibri"/>
              <a:ea typeface="+mn-ea"/>
              <a:cs typeface="+mn-cs"/>
            </a:endParaRPr>
          </a:p>
        </p:txBody>
      </p:sp>
      <p:sp>
        <p:nvSpPr>
          <p:cNvPr id="31" name="Arrow: Down 30">
            <a:extLst>
              <a:ext uri="{FF2B5EF4-FFF2-40B4-BE49-F238E27FC236}">
                <a16:creationId xmlns:a16="http://schemas.microsoft.com/office/drawing/2014/main" id="{39E7F243-2573-4E79-A347-16D1B18FDE5F}"/>
              </a:ext>
            </a:extLst>
          </p:cNvPr>
          <p:cNvSpPr/>
          <p:nvPr/>
        </p:nvSpPr>
        <p:spPr>
          <a:xfrm>
            <a:off x="10072312" y="3645356"/>
            <a:ext cx="368352" cy="392298"/>
          </a:xfrm>
          <a:prstGeom prst="downArrow">
            <a:avLst/>
          </a:prstGeom>
          <a:solidFill>
            <a:srgbClr val="BBE0E3"/>
          </a:solidFill>
          <a:ln w="25400" cap="flat" cmpd="sng" algn="ctr">
            <a:solidFill>
              <a:srgbClr val="BBE0E3">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Calibri"/>
              <a:ea typeface="+mn-ea"/>
              <a:cs typeface="+mn-cs"/>
            </a:endParaRPr>
          </a:p>
        </p:txBody>
      </p:sp>
      <p:sp>
        <p:nvSpPr>
          <p:cNvPr id="32" name="Arrow: Down 31">
            <a:extLst>
              <a:ext uri="{FF2B5EF4-FFF2-40B4-BE49-F238E27FC236}">
                <a16:creationId xmlns:a16="http://schemas.microsoft.com/office/drawing/2014/main" id="{F0132F7C-2A74-4633-8B46-00F83CA7D395}"/>
              </a:ext>
            </a:extLst>
          </p:cNvPr>
          <p:cNvSpPr/>
          <p:nvPr/>
        </p:nvSpPr>
        <p:spPr>
          <a:xfrm>
            <a:off x="10072312" y="4724594"/>
            <a:ext cx="368352" cy="564602"/>
          </a:xfrm>
          <a:prstGeom prst="downArrow">
            <a:avLst/>
          </a:prstGeom>
          <a:solidFill>
            <a:srgbClr val="BBE0E3"/>
          </a:solidFill>
          <a:ln w="25400" cap="flat" cmpd="sng" algn="ctr">
            <a:solidFill>
              <a:srgbClr val="BBE0E3">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Calibri"/>
              <a:ea typeface="+mn-ea"/>
              <a:cs typeface="+mn-cs"/>
            </a:endParaRPr>
          </a:p>
        </p:txBody>
      </p:sp>
      <p:sp>
        <p:nvSpPr>
          <p:cNvPr id="33" name="Content Placeholder 4">
            <a:extLst>
              <a:ext uri="{FF2B5EF4-FFF2-40B4-BE49-F238E27FC236}">
                <a16:creationId xmlns:a16="http://schemas.microsoft.com/office/drawing/2014/main" id="{22A2FC0B-4121-42D9-8049-94470E10CA60}"/>
              </a:ext>
            </a:extLst>
          </p:cNvPr>
          <p:cNvSpPr txBox="1">
            <a:spLocks/>
          </p:cNvSpPr>
          <p:nvPr/>
        </p:nvSpPr>
        <p:spPr>
          <a:xfrm>
            <a:off x="4062160" y="2049034"/>
            <a:ext cx="405813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D3058"/>
                </a:solidFill>
                <a:effectLst/>
                <a:uLnTx/>
                <a:uFillTx/>
                <a:latin typeface="Inter"/>
                <a:ea typeface="+mn-ea"/>
                <a:cs typeface="+mn-cs"/>
              </a:rPr>
              <a:t>Keeps everyone safe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1D3058"/>
              </a:solidFill>
              <a:effectLst/>
              <a:uLnTx/>
              <a:uFillTx/>
              <a:latin typeface="Inter"/>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D3058"/>
                </a:solidFill>
                <a:effectLst/>
                <a:uLnTx/>
                <a:uFillTx/>
                <a:latin typeface="Inter"/>
                <a:ea typeface="+mn-ea"/>
                <a:cs typeface="+mn-cs"/>
              </a:rPr>
              <a:t>Helps all comply with legal requirements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1D3058"/>
              </a:solidFill>
              <a:effectLst/>
              <a:uLnTx/>
              <a:uFillTx/>
              <a:latin typeface="Inter"/>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D3058"/>
                </a:solidFill>
                <a:effectLst/>
                <a:uLnTx/>
                <a:uFillTx/>
                <a:latin typeface="Inter"/>
                <a:ea typeface="+mn-ea"/>
                <a:cs typeface="+mn-cs"/>
              </a:rPr>
              <a:t>Used to reduce work place risks and hazards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rgbClr val="1D3058"/>
              </a:solidFill>
              <a:effectLst/>
              <a:uLnTx/>
              <a:uFillTx/>
              <a:latin typeface="Inter"/>
              <a:ea typeface="+mn-ea"/>
              <a:cs typeface="+mn-cs"/>
            </a:endParaRPr>
          </a:p>
          <a:p>
            <a:pPr marL="228600" marR="0" lvl="0" indent="-228600" algn="ctr"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1D3058"/>
              </a:solidFill>
              <a:effectLst/>
              <a:uLnTx/>
              <a:uFillTx/>
              <a:latin typeface="Inter"/>
              <a:ea typeface="+mn-ea"/>
              <a:cs typeface="+mn-cs"/>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srgbClr val="1D3058"/>
              </a:solidFill>
              <a:effectLst/>
              <a:uLnTx/>
              <a:uFillTx/>
              <a:latin typeface="Inter"/>
              <a:ea typeface="+mn-ea"/>
              <a:cs typeface="+mn-cs"/>
            </a:endParaRPr>
          </a:p>
        </p:txBody>
      </p:sp>
      <p:pic>
        <p:nvPicPr>
          <p:cNvPr id="21" name="Picture 20" descr="A picture containing drawing&#10;&#10;Description automatically generated">
            <a:extLst>
              <a:ext uri="{FF2B5EF4-FFF2-40B4-BE49-F238E27FC236}">
                <a16:creationId xmlns:a16="http://schemas.microsoft.com/office/drawing/2014/main" id="{2FA45B16-2393-442A-BB1D-55B96636A7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700" y="181446"/>
            <a:ext cx="676276" cy="676276"/>
          </a:xfrm>
          <a:prstGeom prst="rect">
            <a:avLst/>
          </a:prstGeom>
        </p:spPr>
      </p:pic>
    </p:spTree>
    <p:extLst>
      <p:ext uri="{BB962C8B-B14F-4D97-AF65-F5344CB8AC3E}">
        <p14:creationId xmlns:p14="http://schemas.microsoft.com/office/powerpoint/2010/main" val="39942588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9B338-7742-40D2-B6E0-18BC77D52A68}"/>
              </a:ext>
            </a:extLst>
          </p:cNvPr>
          <p:cNvSpPr>
            <a:spLocks noGrp="1"/>
          </p:cNvSpPr>
          <p:nvPr>
            <p:ph type="title"/>
          </p:nvPr>
        </p:nvSpPr>
        <p:spPr>
          <a:xfrm>
            <a:off x="809625" y="-257175"/>
            <a:ext cx="10572749" cy="1835655"/>
          </a:xfrm>
        </p:spPr>
        <p:txBody>
          <a:bodyPr anchor="t">
            <a:normAutofit/>
          </a:bodyPr>
          <a:lstStyle/>
          <a:p>
            <a:pPr algn="ctr"/>
            <a:br>
              <a:rPr kumimoji="0" lang="en-GB" sz="4000" b="1" i="0" u="none" strike="noStrike" kern="1200" cap="none" spc="0" normalizeH="0" baseline="0" noProof="0" dirty="0">
                <a:ln>
                  <a:noFill/>
                </a:ln>
                <a:solidFill>
                  <a:srgbClr val="242852"/>
                </a:solidFill>
                <a:effectLst/>
                <a:uLnTx/>
                <a:uFillTx/>
                <a:latin typeface="Roboto Slab"/>
                <a:ea typeface="+mj-ea"/>
                <a:cs typeface="+mj-cs"/>
              </a:rPr>
            </a:br>
            <a:r>
              <a:rPr kumimoji="0" lang="en-US" sz="4000" b="1" i="0" u="none" strike="noStrike" kern="1200" cap="none" spc="0" normalizeH="0" baseline="0" noProof="0" dirty="0">
                <a:ln>
                  <a:noFill/>
                </a:ln>
                <a:solidFill>
                  <a:srgbClr val="242852"/>
                </a:solidFill>
                <a:effectLst/>
                <a:uLnTx/>
                <a:uFillTx/>
                <a:latin typeface="Roboto Slab"/>
                <a:ea typeface="+mj-ea"/>
                <a:cs typeface="+mj-cs"/>
              </a:rPr>
              <a:t>Inspection – Pre-use</a:t>
            </a:r>
            <a:endParaRPr lang="en-GB" sz="3200" b="1" dirty="0"/>
          </a:p>
        </p:txBody>
      </p:sp>
      <p:sp>
        <p:nvSpPr>
          <p:cNvPr id="3" name="Content Placeholder 2"/>
          <p:cNvSpPr>
            <a:spLocks noGrp="1"/>
          </p:cNvSpPr>
          <p:nvPr>
            <p:ph idx="1"/>
          </p:nvPr>
        </p:nvSpPr>
        <p:spPr>
          <a:xfrm>
            <a:off x="185738" y="1657198"/>
            <a:ext cx="11601450" cy="4743174"/>
          </a:xfrm>
        </p:spPr>
        <p:txBody>
          <a:bodyPr anchor="t">
            <a:normAutofit/>
          </a:bodyPr>
          <a:lstStyle/>
          <a:p>
            <a:pPr marL="0" marR="0" lvl="0" indent="0" algn="l" defTabSz="914400" rtl="0" eaLnBrk="1" fontAlgn="auto" latinLnBrk="0" hangingPunct="1">
              <a:lnSpc>
                <a:spcPct val="90000"/>
              </a:lnSpc>
              <a:spcBef>
                <a:spcPts val="1000"/>
              </a:spcBef>
              <a:spcAft>
                <a:spcPts val="0"/>
              </a:spcAft>
              <a:buClrTx/>
              <a:buSzTx/>
              <a:buNone/>
              <a:tabLst/>
              <a:defRPr/>
            </a:pPr>
            <a:endParaRPr lang="en-US" dirty="0">
              <a:solidFill>
                <a:prstClr val="black"/>
              </a:solidFill>
              <a:latin typeface="Roboto Slab"/>
            </a:endParaRPr>
          </a:p>
          <a:p>
            <a:pPr marL="0" marR="0" lvl="0" indent="0" algn="l" defTabSz="914400" rtl="0" eaLnBrk="1" fontAlgn="auto" latinLnBrk="0" hangingPunct="1">
              <a:lnSpc>
                <a:spcPct val="90000"/>
              </a:lnSpc>
              <a:spcBef>
                <a:spcPts val="1000"/>
              </a:spcBef>
              <a:spcAft>
                <a:spcPts val="0"/>
              </a:spcAft>
              <a:buClrTx/>
              <a:buSzTx/>
              <a:buNone/>
              <a:tabLst/>
              <a:defRPr/>
            </a:pPr>
            <a:endParaRPr lang="en-US" dirty="0">
              <a:solidFill>
                <a:prstClr val="black"/>
              </a:solidFill>
              <a:latin typeface="Roboto Slab"/>
            </a:endParaRPr>
          </a:p>
          <a:p>
            <a:r>
              <a:rPr lang="en-US" sz="2400" dirty="0">
                <a:solidFill>
                  <a:schemeClr val="tx2"/>
                </a:solidFill>
              </a:rPr>
              <a:t>End user inspection to ensure equipment is still serviceable and safe</a:t>
            </a:r>
          </a:p>
          <a:p>
            <a:endParaRPr lang="en-US" sz="2400" dirty="0">
              <a:solidFill>
                <a:schemeClr val="tx2"/>
              </a:solidFill>
            </a:endParaRPr>
          </a:p>
          <a:p>
            <a:r>
              <a:rPr lang="en-US" sz="2400" dirty="0">
                <a:solidFill>
                  <a:schemeClr val="tx2"/>
                </a:solidFill>
              </a:rPr>
              <a:t>Normally limited to visual / functional inspection</a:t>
            </a:r>
          </a:p>
          <a:p>
            <a:endParaRPr lang="en-US" sz="2400" dirty="0">
              <a:solidFill>
                <a:schemeClr val="tx2"/>
              </a:solidFill>
            </a:endParaRPr>
          </a:p>
          <a:p>
            <a:r>
              <a:rPr lang="en-US" sz="2400" dirty="0">
                <a:solidFill>
                  <a:schemeClr val="tx2"/>
                </a:solidFill>
              </a:rPr>
              <a:t>Maturity to seek advice or report to competent person if unsure</a:t>
            </a:r>
            <a:endParaRPr lang="en-GB" sz="2400" dirty="0">
              <a:solidFill>
                <a:schemeClr val="tx2"/>
              </a:solidFill>
            </a:endParaRPr>
          </a:p>
          <a:p>
            <a:pPr lvl="1"/>
            <a:endParaRPr lang="en-US" sz="1000" dirty="0"/>
          </a:p>
          <a:p>
            <a:endParaRPr lang="en-GB" sz="1400" dirty="0"/>
          </a:p>
        </p:txBody>
      </p:sp>
      <p:pic>
        <p:nvPicPr>
          <p:cNvPr id="7" name="Picture 6" descr="A picture containing drawing&#10;&#10;Description automatically generated">
            <a:extLst>
              <a:ext uri="{FF2B5EF4-FFF2-40B4-BE49-F238E27FC236}">
                <a16:creationId xmlns:a16="http://schemas.microsoft.com/office/drawing/2014/main" id="{8D946A9F-A50A-47FE-B4FE-B6B294BE53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181446"/>
            <a:ext cx="676276" cy="676276"/>
          </a:xfrm>
          <a:prstGeom prst="rect">
            <a:avLst/>
          </a:prstGeom>
        </p:spPr>
      </p:pic>
    </p:spTree>
    <p:extLst>
      <p:ext uri="{BB962C8B-B14F-4D97-AF65-F5344CB8AC3E}">
        <p14:creationId xmlns:p14="http://schemas.microsoft.com/office/powerpoint/2010/main" val="12416017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9B338-7742-40D2-B6E0-18BC77D52A68}"/>
              </a:ext>
            </a:extLst>
          </p:cNvPr>
          <p:cNvSpPr>
            <a:spLocks noGrp="1"/>
          </p:cNvSpPr>
          <p:nvPr>
            <p:ph type="title"/>
          </p:nvPr>
        </p:nvSpPr>
        <p:spPr>
          <a:xfrm>
            <a:off x="809625" y="-257175"/>
            <a:ext cx="10572749" cy="1835655"/>
          </a:xfrm>
        </p:spPr>
        <p:txBody>
          <a:bodyPr anchor="t">
            <a:normAutofit/>
          </a:bodyPr>
          <a:lstStyle/>
          <a:p>
            <a:pPr algn="ctr"/>
            <a:br>
              <a:rPr kumimoji="0" lang="en-GB" sz="4000" b="1" i="0" u="none" strike="noStrike" kern="1200" cap="none" spc="0" normalizeH="0" baseline="0" noProof="0" dirty="0">
                <a:ln>
                  <a:noFill/>
                </a:ln>
                <a:solidFill>
                  <a:srgbClr val="242852"/>
                </a:solidFill>
                <a:effectLst/>
                <a:uLnTx/>
                <a:uFillTx/>
                <a:latin typeface="Roboto Slab"/>
                <a:ea typeface="+mj-ea"/>
                <a:cs typeface="+mj-cs"/>
              </a:rPr>
            </a:br>
            <a:r>
              <a:rPr kumimoji="0" lang="en-US" sz="4000" b="1" i="0" u="none" strike="noStrike" kern="1200" cap="none" spc="0" normalizeH="0" baseline="0" noProof="0" dirty="0">
                <a:ln>
                  <a:noFill/>
                </a:ln>
                <a:solidFill>
                  <a:srgbClr val="242852"/>
                </a:solidFill>
                <a:effectLst/>
                <a:uLnTx/>
                <a:uFillTx/>
                <a:latin typeface="Roboto Slab"/>
                <a:ea typeface="+mj-ea"/>
                <a:cs typeface="+mj-cs"/>
              </a:rPr>
              <a:t>Inspection - Interim</a:t>
            </a:r>
            <a:endParaRPr lang="en-GB" sz="3200" b="1" dirty="0"/>
          </a:p>
        </p:txBody>
      </p:sp>
      <p:sp>
        <p:nvSpPr>
          <p:cNvPr id="3" name="Content Placeholder 2"/>
          <p:cNvSpPr>
            <a:spLocks noGrp="1"/>
          </p:cNvSpPr>
          <p:nvPr>
            <p:ph idx="1"/>
          </p:nvPr>
        </p:nvSpPr>
        <p:spPr>
          <a:xfrm>
            <a:off x="185738" y="1657198"/>
            <a:ext cx="11601450" cy="4743174"/>
          </a:xfrm>
        </p:spPr>
        <p:txBody>
          <a:bodyPr anchor="t">
            <a:normAutofit/>
          </a:bodyPr>
          <a:lstStyle/>
          <a:p>
            <a:pPr marL="0" marR="0" lvl="0" indent="0" algn="l" defTabSz="914400" rtl="0" eaLnBrk="1" fontAlgn="auto" latinLnBrk="0" hangingPunct="1">
              <a:lnSpc>
                <a:spcPct val="90000"/>
              </a:lnSpc>
              <a:spcBef>
                <a:spcPts val="1000"/>
              </a:spcBef>
              <a:spcAft>
                <a:spcPts val="0"/>
              </a:spcAft>
              <a:buClrTx/>
              <a:buSzTx/>
              <a:buNone/>
              <a:tabLst/>
              <a:defRPr/>
            </a:pPr>
            <a:endParaRPr lang="en-US" dirty="0">
              <a:solidFill>
                <a:prstClr val="black"/>
              </a:solidFill>
              <a:latin typeface="Roboto Slab"/>
            </a:endParaRPr>
          </a:p>
          <a:p>
            <a:r>
              <a:rPr lang="en-US" sz="2400" dirty="0">
                <a:solidFill>
                  <a:schemeClr val="tx2"/>
                </a:solidFill>
              </a:rPr>
              <a:t>Based on risk assessment – duty cycle of equipment and environmental conditions</a:t>
            </a:r>
          </a:p>
          <a:p>
            <a:endParaRPr lang="en-US" sz="2400" dirty="0">
              <a:solidFill>
                <a:schemeClr val="tx2"/>
              </a:solidFill>
            </a:endParaRPr>
          </a:p>
          <a:p>
            <a:r>
              <a:rPr lang="en-US" sz="2400" dirty="0">
                <a:solidFill>
                  <a:schemeClr val="tx2"/>
                </a:solidFill>
              </a:rPr>
              <a:t>Concentrates on safety critical areas – high wear and tear, open to the elements</a:t>
            </a:r>
          </a:p>
          <a:p>
            <a:endParaRPr lang="en-US" sz="2400" dirty="0">
              <a:solidFill>
                <a:schemeClr val="tx2"/>
              </a:solidFill>
            </a:endParaRPr>
          </a:p>
          <a:p>
            <a:r>
              <a:rPr lang="en-US" sz="2400" dirty="0">
                <a:solidFill>
                  <a:schemeClr val="tx2"/>
                </a:solidFill>
              </a:rPr>
              <a:t>May include more in-depth testing / inspection procedures</a:t>
            </a:r>
            <a:endParaRPr lang="en-GB" sz="2400" dirty="0">
              <a:solidFill>
                <a:schemeClr val="tx2"/>
              </a:solidFill>
            </a:endParaRPr>
          </a:p>
          <a:p>
            <a:pPr lvl="1"/>
            <a:endParaRPr lang="en-US" sz="1000" dirty="0"/>
          </a:p>
          <a:p>
            <a:endParaRPr lang="en-GB" sz="1400" dirty="0"/>
          </a:p>
        </p:txBody>
      </p:sp>
      <p:pic>
        <p:nvPicPr>
          <p:cNvPr id="7" name="Picture 6" descr="A picture containing drawing&#10;&#10;Description automatically generated">
            <a:extLst>
              <a:ext uri="{FF2B5EF4-FFF2-40B4-BE49-F238E27FC236}">
                <a16:creationId xmlns:a16="http://schemas.microsoft.com/office/drawing/2014/main" id="{51368CB3-581B-4C1C-9786-0D4C8C43F5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181446"/>
            <a:ext cx="676276" cy="676276"/>
          </a:xfrm>
          <a:prstGeom prst="rect">
            <a:avLst/>
          </a:prstGeom>
        </p:spPr>
      </p:pic>
    </p:spTree>
    <p:extLst>
      <p:ext uri="{BB962C8B-B14F-4D97-AF65-F5344CB8AC3E}">
        <p14:creationId xmlns:p14="http://schemas.microsoft.com/office/powerpoint/2010/main" val="42466670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9B338-7742-40D2-B6E0-18BC77D52A68}"/>
              </a:ext>
            </a:extLst>
          </p:cNvPr>
          <p:cNvSpPr>
            <a:spLocks noGrp="1"/>
          </p:cNvSpPr>
          <p:nvPr>
            <p:ph type="title"/>
          </p:nvPr>
        </p:nvSpPr>
        <p:spPr>
          <a:xfrm>
            <a:off x="809625" y="-257175"/>
            <a:ext cx="10572749" cy="1835655"/>
          </a:xfrm>
        </p:spPr>
        <p:txBody>
          <a:bodyPr anchor="t">
            <a:normAutofit/>
          </a:bodyPr>
          <a:lstStyle/>
          <a:p>
            <a:pPr algn="ctr"/>
            <a:br>
              <a:rPr kumimoji="0" lang="en-GB" sz="4000" b="1" i="0" u="none" strike="noStrike" kern="1200" cap="none" spc="0" normalizeH="0" baseline="0" noProof="0" dirty="0">
                <a:ln>
                  <a:noFill/>
                </a:ln>
                <a:solidFill>
                  <a:srgbClr val="242852"/>
                </a:solidFill>
                <a:effectLst/>
                <a:uLnTx/>
                <a:uFillTx/>
                <a:latin typeface="Roboto Slab"/>
                <a:ea typeface="+mj-ea"/>
                <a:cs typeface="+mj-cs"/>
              </a:rPr>
            </a:br>
            <a:r>
              <a:rPr kumimoji="0" lang="en-US" sz="4000" b="1" i="0" u="none" strike="noStrike" kern="1200" cap="none" spc="0" normalizeH="0" baseline="0" noProof="0" dirty="0">
                <a:ln>
                  <a:noFill/>
                </a:ln>
                <a:solidFill>
                  <a:srgbClr val="242852"/>
                </a:solidFill>
                <a:effectLst/>
                <a:uLnTx/>
                <a:uFillTx/>
                <a:latin typeface="Roboto Slab"/>
                <a:ea typeface="+mj-ea"/>
                <a:cs typeface="+mj-cs"/>
              </a:rPr>
              <a:t>Inspection – Thorough Examination</a:t>
            </a:r>
            <a:endParaRPr lang="en-GB" sz="3200" b="1" dirty="0"/>
          </a:p>
        </p:txBody>
      </p:sp>
      <p:sp>
        <p:nvSpPr>
          <p:cNvPr id="3" name="Content Placeholder 2"/>
          <p:cNvSpPr>
            <a:spLocks noGrp="1"/>
          </p:cNvSpPr>
          <p:nvPr>
            <p:ph idx="1"/>
          </p:nvPr>
        </p:nvSpPr>
        <p:spPr>
          <a:xfrm>
            <a:off x="185738" y="1657198"/>
            <a:ext cx="11601450" cy="4743174"/>
          </a:xfrm>
        </p:spPr>
        <p:txBody>
          <a:bodyPr anchor="t">
            <a:normAutofit/>
          </a:bodyPr>
          <a:lstStyle/>
          <a:p>
            <a:pPr marL="0" marR="0" lvl="0" indent="0" algn="l" defTabSz="914400" rtl="0" eaLnBrk="1" fontAlgn="auto" latinLnBrk="0" hangingPunct="1">
              <a:lnSpc>
                <a:spcPct val="90000"/>
              </a:lnSpc>
              <a:spcBef>
                <a:spcPts val="1000"/>
              </a:spcBef>
              <a:spcAft>
                <a:spcPts val="0"/>
              </a:spcAft>
              <a:buClrTx/>
              <a:buSzTx/>
              <a:buNone/>
              <a:tabLst/>
              <a:defRPr/>
            </a:pPr>
            <a:endParaRPr lang="en-US" dirty="0">
              <a:solidFill>
                <a:prstClr val="black"/>
              </a:solidFill>
              <a:latin typeface="Roboto Slab"/>
            </a:endParaRPr>
          </a:p>
          <a:p>
            <a:pPr marL="0" marR="0" lvl="0" indent="0" algn="l" defTabSz="914400" rtl="0" eaLnBrk="1" fontAlgn="auto" latinLnBrk="0" hangingPunct="1">
              <a:lnSpc>
                <a:spcPct val="90000"/>
              </a:lnSpc>
              <a:spcBef>
                <a:spcPts val="1000"/>
              </a:spcBef>
              <a:spcAft>
                <a:spcPts val="0"/>
              </a:spcAft>
              <a:buClrTx/>
              <a:buSzTx/>
              <a:buNone/>
              <a:tabLst/>
              <a:defRPr/>
            </a:pPr>
            <a:endParaRPr lang="en-US" dirty="0">
              <a:solidFill>
                <a:prstClr val="black"/>
              </a:solidFill>
              <a:latin typeface="Roboto Slab"/>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2"/>
                </a:solidFill>
                <a:effectLst/>
                <a:uLnTx/>
                <a:uFillTx/>
                <a:latin typeface="Roboto Slab"/>
                <a:ea typeface="+mn-ea"/>
                <a:cs typeface="+mn-cs"/>
              </a:rPr>
              <a:t>Carried out by a qualified competent person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2"/>
              </a:solidFill>
              <a:effectLst/>
              <a:uLnTx/>
              <a:uFillTx/>
              <a:latin typeface="Roboto Slab"/>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2"/>
                </a:solidFill>
                <a:effectLst/>
                <a:uLnTx/>
                <a:uFillTx/>
                <a:latin typeface="Roboto Slab"/>
                <a:ea typeface="+mn-ea"/>
                <a:cs typeface="+mn-cs"/>
              </a:rPr>
              <a:t>Intervals dependent on equipment type and regional legislative requirements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chemeClr val="tx2"/>
              </a:solidFill>
              <a:effectLst/>
              <a:uLnTx/>
              <a:uFillTx/>
              <a:latin typeface="Roboto Slab"/>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2"/>
                </a:solidFill>
                <a:effectLst/>
                <a:uLnTx/>
                <a:uFillTx/>
                <a:latin typeface="Roboto Slab"/>
                <a:ea typeface="+mn-ea"/>
                <a:cs typeface="+mn-cs"/>
              </a:rPr>
              <a:t>Competent person decides on the tests required to come to a decision (Pass / Fail)</a:t>
            </a:r>
            <a:endParaRPr kumimoji="0" lang="en-GB" sz="2400" b="0" i="0" u="none" strike="noStrike" kern="1200" cap="none" spc="0" normalizeH="0" baseline="0" noProof="0" dirty="0">
              <a:ln>
                <a:noFill/>
              </a:ln>
              <a:solidFill>
                <a:schemeClr val="tx2"/>
              </a:solidFill>
              <a:effectLst/>
              <a:uLnTx/>
              <a:uFillTx/>
              <a:latin typeface="Roboto Slab"/>
              <a:ea typeface="+mn-ea"/>
              <a:cs typeface="+mn-cs"/>
            </a:endParaRPr>
          </a:p>
          <a:p>
            <a:pPr lvl="1"/>
            <a:endParaRPr lang="en-US" sz="1000" dirty="0"/>
          </a:p>
          <a:p>
            <a:endParaRPr lang="en-GB" sz="1400" dirty="0"/>
          </a:p>
        </p:txBody>
      </p:sp>
      <p:pic>
        <p:nvPicPr>
          <p:cNvPr id="7" name="Picture 6" descr="A picture containing drawing&#10;&#10;Description automatically generated">
            <a:extLst>
              <a:ext uri="{FF2B5EF4-FFF2-40B4-BE49-F238E27FC236}">
                <a16:creationId xmlns:a16="http://schemas.microsoft.com/office/drawing/2014/main" id="{31055ADD-7C66-4E54-B437-276E317EDD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6700" y="181446"/>
            <a:ext cx="676276" cy="676276"/>
          </a:xfrm>
          <a:prstGeom prst="rect">
            <a:avLst/>
          </a:prstGeom>
        </p:spPr>
      </p:pic>
    </p:spTree>
    <p:extLst>
      <p:ext uri="{BB962C8B-B14F-4D97-AF65-F5344CB8AC3E}">
        <p14:creationId xmlns:p14="http://schemas.microsoft.com/office/powerpoint/2010/main" val="11984834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9B338-7742-40D2-B6E0-18BC77D52A68}"/>
              </a:ext>
            </a:extLst>
          </p:cNvPr>
          <p:cNvSpPr>
            <a:spLocks noGrp="1"/>
          </p:cNvSpPr>
          <p:nvPr>
            <p:ph type="title"/>
          </p:nvPr>
        </p:nvSpPr>
        <p:spPr>
          <a:xfrm>
            <a:off x="809625" y="-257175"/>
            <a:ext cx="10572749" cy="1835655"/>
          </a:xfrm>
        </p:spPr>
        <p:txBody>
          <a:bodyPr anchor="t">
            <a:normAutofit/>
          </a:bodyPr>
          <a:lstStyle/>
          <a:p>
            <a:pPr algn="ctr"/>
            <a:br>
              <a:rPr kumimoji="0" lang="en-GB" sz="4000" b="1" i="0" u="none" strike="noStrike" kern="1200" cap="none" spc="0" normalizeH="0" baseline="0" noProof="0" dirty="0">
                <a:ln>
                  <a:noFill/>
                </a:ln>
                <a:solidFill>
                  <a:srgbClr val="242852"/>
                </a:solidFill>
                <a:effectLst/>
                <a:uLnTx/>
                <a:uFillTx/>
                <a:latin typeface="Roboto Slab"/>
                <a:ea typeface="+mj-ea"/>
                <a:cs typeface="+mj-cs"/>
              </a:rPr>
            </a:br>
            <a:r>
              <a:rPr lang="en-US" sz="4000" b="1" dirty="0">
                <a:solidFill>
                  <a:srgbClr val="242852"/>
                </a:solidFill>
                <a:latin typeface="Roboto Slab"/>
              </a:rPr>
              <a:t>Inspection of Lifting Equipment</a:t>
            </a:r>
            <a:r>
              <a:rPr kumimoji="0" lang="en-US" sz="4000" b="1" i="0" u="none" strike="noStrike" kern="1200" cap="none" spc="0" normalizeH="0" baseline="0" noProof="0" dirty="0">
                <a:ln>
                  <a:noFill/>
                </a:ln>
                <a:solidFill>
                  <a:srgbClr val="242852"/>
                </a:solidFill>
                <a:effectLst/>
                <a:uLnTx/>
                <a:uFillTx/>
                <a:latin typeface="Roboto Slab"/>
                <a:ea typeface="+mj-ea"/>
                <a:cs typeface="+mj-cs"/>
              </a:rPr>
              <a:t> </a:t>
            </a:r>
            <a:endParaRPr lang="en-GB" sz="3200" b="1" dirty="0"/>
          </a:p>
        </p:txBody>
      </p:sp>
      <p:sp>
        <p:nvSpPr>
          <p:cNvPr id="3" name="Content Placeholder 2"/>
          <p:cNvSpPr>
            <a:spLocks noGrp="1"/>
          </p:cNvSpPr>
          <p:nvPr>
            <p:ph idx="1"/>
          </p:nvPr>
        </p:nvSpPr>
        <p:spPr>
          <a:xfrm>
            <a:off x="185738" y="1657198"/>
            <a:ext cx="11601450" cy="4743174"/>
          </a:xfrm>
        </p:spPr>
        <p:txBody>
          <a:bodyPr anchor="t">
            <a:normAutofit/>
          </a:bodyPr>
          <a:lstStyle/>
          <a:p>
            <a:pPr marL="0" marR="0" lvl="0" indent="0" algn="l" defTabSz="914400" rtl="0" eaLnBrk="1" fontAlgn="auto" latinLnBrk="0" hangingPunct="1">
              <a:lnSpc>
                <a:spcPct val="90000"/>
              </a:lnSpc>
              <a:spcBef>
                <a:spcPts val="1000"/>
              </a:spcBef>
              <a:spcAft>
                <a:spcPts val="0"/>
              </a:spcAft>
              <a:buClrTx/>
              <a:buSzTx/>
              <a:buNone/>
              <a:tabLst/>
              <a:defRPr/>
            </a:pPr>
            <a:endParaRPr lang="en-US" dirty="0">
              <a:solidFill>
                <a:prstClr val="black"/>
              </a:solidFill>
              <a:latin typeface="Roboto Slab"/>
            </a:endParaRPr>
          </a:p>
          <a:p>
            <a:pPr lvl="1"/>
            <a:endParaRPr lang="en-US" sz="1000" dirty="0"/>
          </a:p>
          <a:p>
            <a:endParaRPr lang="en-GB" sz="1400" dirty="0"/>
          </a:p>
        </p:txBody>
      </p:sp>
      <p:sp>
        <p:nvSpPr>
          <p:cNvPr id="12" name="Flowchart: Alternate Process 11">
            <a:extLst>
              <a:ext uri="{FF2B5EF4-FFF2-40B4-BE49-F238E27FC236}">
                <a16:creationId xmlns:a16="http://schemas.microsoft.com/office/drawing/2014/main" id="{235DC1EE-4F9F-45CD-8BD7-33F15B186BE9}"/>
              </a:ext>
            </a:extLst>
          </p:cNvPr>
          <p:cNvSpPr/>
          <p:nvPr/>
        </p:nvSpPr>
        <p:spPr>
          <a:xfrm>
            <a:off x="4619302" y="1856796"/>
            <a:ext cx="2734322" cy="612648"/>
          </a:xfrm>
          <a:prstGeom prst="flowChartAlternateProcess">
            <a:avLst/>
          </a:prstGeom>
          <a:solidFill>
            <a:srgbClr val="2D2D8A"/>
          </a:solidFill>
          <a:ln w="25400" cap="flat" cmpd="sng" algn="ctr">
            <a:solidFill>
              <a:srgbClr val="2D2D8A">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FFFFFF"/>
                </a:solidFill>
                <a:effectLst/>
                <a:uLnTx/>
                <a:uFillTx/>
                <a:latin typeface="Calibri"/>
                <a:ea typeface="+mn-ea"/>
                <a:cs typeface="+mn-cs"/>
              </a:rPr>
              <a:t>Manufacturers Information</a:t>
            </a:r>
            <a:endParaRPr kumimoji="0" lang="en-GB" sz="1800" b="0" i="0" u="none" strike="noStrike" kern="0" cap="none" spc="0" normalizeH="0" baseline="0" noProof="0" dirty="0">
              <a:ln>
                <a:noFill/>
              </a:ln>
              <a:solidFill>
                <a:srgbClr val="FFFFFF"/>
              </a:solidFill>
              <a:effectLst/>
              <a:uLnTx/>
              <a:uFillTx/>
              <a:latin typeface="Calibri"/>
              <a:ea typeface="+mn-ea"/>
              <a:cs typeface="+mn-cs"/>
            </a:endParaRPr>
          </a:p>
        </p:txBody>
      </p:sp>
      <p:sp>
        <p:nvSpPr>
          <p:cNvPr id="13" name="Arrow: Down 12">
            <a:extLst>
              <a:ext uri="{FF2B5EF4-FFF2-40B4-BE49-F238E27FC236}">
                <a16:creationId xmlns:a16="http://schemas.microsoft.com/office/drawing/2014/main" id="{FDF060B8-D738-4659-A2A7-C5A10D2B7B85}"/>
              </a:ext>
            </a:extLst>
          </p:cNvPr>
          <p:cNvSpPr/>
          <p:nvPr/>
        </p:nvSpPr>
        <p:spPr>
          <a:xfrm>
            <a:off x="5803187" y="2497711"/>
            <a:ext cx="368352" cy="973354"/>
          </a:xfrm>
          <a:prstGeom prst="downArrow">
            <a:avLst/>
          </a:prstGeom>
          <a:solidFill>
            <a:srgbClr val="BBE0E3"/>
          </a:solidFill>
          <a:ln w="25400" cap="flat" cmpd="sng" algn="ctr">
            <a:solidFill>
              <a:srgbClr val="BBE0E3">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rgbClr val="FFFFFF"/>
              </a:solidFill>
              <a:effectLst/>
              <a:uLnTx/>
              <a:uFillTx/>
              <a:latin typeface="Calibri"/>
              <a:ea typeface="+mn-ea"/>
              <a:cs typeface="+mn-cs"/>
            </a:endParaRPr>
          </a:p>
        </p:txBody>
      </p:sp>
      <p:sp>
        <p:nvSpPr>
          <p:cNvPr id="15" name="Flowchart: Alternate Process 14">
            <a:extLst>
              <a:ext uri="{FF2B5EF4-FFF2-40B4-BE49-F238E27FC236}">
                <a16:creationId xmlns:a16="http://schemas.microsoft.com/office/drawing/2014/main" id="{0E415375-A9EE-4EEB-8768-2A41127C48BD}"/>
              </a:ext>
            </a:extLst>
          </p:cNvPr>
          <p:cNvSpPr/>
          <p:nvPr/>
        </p:nvSpPr>
        <p:spPr>
          <a:xfrm>
            <a:off x="4619302" y="3458765"/>
            <a:ext cx="2734322" cy="612648"/>
          </a:xfrm>
          <a:prstGeom prst="flowChartAlternateProcess">
            <a:avLst/>
          </a:prstGeom>
          <a:solidFill>
            <a:srgbClr val="2D2D8A"/>
          </a:solidFill>
          <a:ln w="25400" cap="flat" cmpd="sng" algn="ctr">
            <a:solidFill>
              <a:srgbClr val="2D2D8A">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FFFFFF"/>
                </a:solidFill>
                <a:effectLst/>
                <a:uLnTx/>
                <a:uFillTx/>
                <a:latin typeface="Calibri"/>
                <a:ea typeface="+mn-ea"/>
                <a:cs typeface="+mn-cs"/>
              </a:rPr>
              <a:t>Standards </a:t>
            </a:r>
            <a:endParaRPr kumimoji="0" lang="en-GB" sz="1800" b="0" i="0" u="none" strike="noStrike" kern="0" cap="none" spc="0" normalizeH="0" baseline="0" noProof="0" dirty="0">
              <a:ln>
                <a:noFill/>
              </a:ln>
              <a:solidFill>
                <a:srgbClr val="FFFFFF"/>
              </a:solidFill>
              <a:effectLst/>
              <a:uLnTx/>
              <a:uFillTx/>
              <a:latin typeface="Calibri"/>
              <a:ea typeface="+mn-ea"/>
              <a:cs typeface="+mn-cs"/>
            </a:endParaRPr>
          </a:p>
        </p:txBody>
      </p:sp>
      <p:pic>
        <p:nvPicPr>
          <p:cNvPr id="16" name="Content Placeholder 13">
            <a:extLst>
              <a:ext uri="{FF2B5EF4-FFF2-40B4-BE49-F238E27FC236}">
                <a16:creationId xmlns:a16="http://schemas.microsoft.com/office/drawing/2014/main" id="{94B9A1DE-FB9E-4442-A8E0-9D224126E03A}"/>
              </a:ext>
            </a:extLst>
          </p:cNvPr>
          <p:cNvPicPr>
            <a:picLocks noChangeAspect="1"/>
          </p:cNvPicPr>
          <p:nvPr/>
        </p:nvPicPr>
        <p:blipFill>
          <a:blip r:embed="rId3"/>
          <a:stretch>
            <a:fillRect/>
          </a:stretch>
        </p:blipFill>
        <p:spPr>
          <a:xfrm>
            <a:off x="5770036" y="4084395"/>
            <a:ext cx="432854" cy="1109881"/>
          </a:xfrm>
          <a:prstGeom prst="rect">
            <a:avLst/>
          </a:prstGeom>
        </p:spPr>
      </p:pic>
      <p:sp>
        <p:nvSpPr>
          <p:cNvPr id="17" name="Flowchart: Alternate Process 16">
            <a:extLst>
              <a:ext uri="{FF2B5EF4-FFF2-40B4-BE49-F238E27FC236}">
                <a16:creationId xmlns:a16="http://schemas.microsoft.com/office/drawing/2014/main" id="{1076BB2F-2A88-4568-A5C4-21E93D6469BE}"/>
              </a:ext>
            </a:extLst>
          </p:cNvPr>
          <p:cNvSpPr/>
          <p:nvPr/>
        </p:nvSpPr>
        <p:spPr>
          <a:xfrm>
            <a:off x="4619302" y="5165914"/>
            <a:ext cx="2734322" cy="612648"/>
          </a:xfrm>
          <a:prstGeom prst="flowChartAlternateProcess">
            <a:avLst/>
          </a:prstGeom>
          <a:solidFill>
            <a:srgbClr val="2D2D8A"/>
          </a:solidFill>
          <a:ln w="25400" cap="flat" cmpd="sng" algn="ctr">
            <a:solidFill>
              <a:srgbClr val="2D2D8A">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FFFFFF"/>
                </a:solidFill>
                <a:effectLst/>
                <a:uLnTx/>
                <a:uFillTx/>
                <a:latin typeface="Calibri"/>
                <a:ea typeface="+mn-ea"/>
                <a:cs typeface="+mn-cs"/>
              </a:rPr>
              <a:t>LEEA recommendations</a:t>
            </a:r>
            <a:endParaRPr kumimoji="0" lang="en-GB" sz="1800" b="0" i="0" u="none" strike="noStrike" kern="0" cap="none" spc="0" normalizeH="0" baseline="0" noProof="0" dirty="0">
              <a:ln>
                <a:noFill/>
              </a:ln>
              <a:solidFill>
                <a:srgbClr val="FFFFFF"/>
              </a:solidFill>
              <a:effectLst/>
              <a:uLnTx/>
              <a:uFillTx/>
              <a:latin typeface="Calibri"/>
              <a:ea typeface="+mn-ea"/>
              <a:cs typeface="+mn-cs"/>
            </a:endParaRPr>
          </a:p>
        </p:txBody>
      </p:sp>
      <p:pic>
        <p:nvPicPr>
          <p:cNvPr id="14" name="Picture 13">
            <a:extLst>
              <a:ext uri="{FF2B5EF4-FFF2-40B4-BE49-F238E27FC236}">
                <a16:creationId xmlns:a16="http://schemas.microsoft.com/office/drawing/2014/main" id="{CBA2AA71-A1D5-4D81-B687-71ACCD9DF372}"/>
              </a:ext>
            </a:extLst>
          </p:cNvPr>
          <p:cNvPicPr>
            <a:picLocks noChangeAspect="1"/>
          </p:cNvPicPr>
          <p:nvPr/>
        </p:nvPicPr>
        <p:blipFill rotWithShape="1">
          <a:blip r:embed="rId4"/>
          <a:srcRect t="6560"/>
          <a:stretch/>
        </p:blipFill>
        <p:spPr>
          <a:xfrm>
            <a:off x="8450851" y="1728493"/>
            <a:ext cx="3229861" cy="2342919"/>
          </a:xfrm>
          <a:prstGeom prst="rect">
            <a:avLst/>
          </a:prstGeom>
          <a:effectLst>
            <a:outerShdw blurRad="50800" dist="38100" dir="2700000" algn="tl" rotWithShape="0">
              <a:prstClr val="black">
                <a:alpha val="40000"/>
              </a:prstClr>
            </a:outerShdw>
          </a:effectLst>
        </p:spPr>
      </p:pic>
      <p:pic>
        <p:nvPicPr>
          <p:cNvPr id="25" name="Content Placeholder 4">
            <a:extLst>
              <a:ext uri="{FF2B5EF4-FFF2-40B4-BE49-F238E27FC236}">
                <a16:creationId xmlns:a16="http://schemas.microsoft.com/office/drawing/2014/main" id="{E7030576-54EB-439F-A710-66AE606943D9}"/>
              </a:ext>
            </a:extLst>
          </p:cNvPr>
          <p:cNvPicPr>
            <a:picLocks noGrp="1" noChangeAspect="1"/>
          </p:cNvPicPr>
          <p:nvPr/>
        </p:nvPicPr>
        <p:blipFill rotWithShape="1">
          <a:blip r:embed="rId5"/>
          <a:srcRect l="1125" r="2227"/>
          <a:stretch/>
        </p:blipFill>
        <p:spPr bwMode="auto">
          <a:xfrm>
            <a:off x="511288" y="4328877"/>
            <a:ext cx="3229861" cy="2006917"/>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descr="A picture containing drawing&#10;&#10;Description automatically generated">
            <a:extLst>
              <a:ext uri="{FF2B5EF4-FFF2-40B4-BE49-F238E27FC236}">
                <a16:creationId xmlns:a16="http://schemas.microsoft.com/office/drawing/2014/main" id="{7AF5B8EB-6482-43CB-A335-CF6C5FFDF6A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6700" y="181446"/>
            <a:ext cx="676276" cy="676276"/>
          </a:xfrm>
          <a:prstGeom prst="rect">
            <a:avLst/>
          </a:prstGeom>
        </p:spPr>
      </p:pic>
      <p:pic>
        <p:nvPicPr>
          <p:cNvPr id="1026" name="Picture 2" descr="See the source image">
            <a:extLst>
              <a:ext uri="{FF2B5EF4-FFF2-40B4-BE49-F238E27FC236}">
                <a16:creationId xmlns:a16="http://schemas.microsoft.com/office/drawing/2014/main" id="{2BFA74A7-0107-483E-BB7F-3D75605FFB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03751" y="4112390"/>
            <a:ext cx="3524060" cy="193318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a:extLst>
              <a:ext uri="{FF2B5EF4-FFF2-40B4-BE49-F238E27FC236}">
                <a16:creationId xmlns:a16="http://schemas.microsoft.com/office/drawing/2014/main" id="{6F36FA46-3E25-46B8-92CA-4829722489D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1288" y="1728493"/>
            <a:ext cx="3229860" cy="2342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67459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9B338-7742-40D2-B6E0-18BC77D52A68}"/>
              </a:ext>
            </a:extLst>
          </p:cNvPr>
          <p:cNvSpPr>
            <a:spLocks noGrp="1"/>
          </p:cNvSpPr>
          <p:nvPr>
            <p:ph type="title"/>
          </p:nvPr>
        </p:nvSpPr>
        <p:spPr>
          <a:xfrm>
            <a:off x="809625" y="-257175"/>
            <a:ext cx="10572749" cy="1835655"/>
          </a:xfrm>
        </p:spPr>
        <p:txBody>
          <a:bodyPr anchor="t">
            <a:normAutofit/>
          </a:bodyPr>
          <a:lstStyle/>
          <a:p>
            <a:pPr algn="ctr"/>
            <a:br>
              <a:rPr kumimoji="0" lang="en-GB" sz="4000" b="1" i="0" u="none" strike="noStrike" kern="1200" cap="none" spc="0" normalizeH="0" baseline="0" noProof="0" dirty="0">
                <a:ln>
                  <a:noFill/>
                </a:ln>
                <a:solidFill>
                  <a:srgbClr val="242852"/>
                </a:solidFill>
                <a:effectLst/>
                <a:uLnTx/>
                <a:uFillTx/>
                <a:latin typeface="Roboto Slab"/>
                <a:ea typeface="+mj-ea"/>
                <a:cs typeface="+mj-cs"/>
              </a:rPr>
            </a:br>
            <a:r>
              <a:rPr lang="en-US" sz="4000" b="1" dirty="0">
                <a:solidFill>
                  <a:srgbClr val="242852"/>
                </a:solidFill>
                <a:latin typeface="Roboto Slab"/>
              </a:rPr>
              <a:t>Lifting Operations Supervisor</a:t>
            </a:r>
            <a:endParaRPr lang="en-GB" sz="3200" b="1" dirty="0"/>
          </a:p>
        </p:txBody>
      </p:sp>
      <p:sp>
        <p:nvSpPr>
          <p:cNvPr id="3" name="Content Placeholder 2"/>
          <p:cNvSpPr>
            <a:spLocks noGrp="1"/>
          </p:cNvSpPr>
          <p:nvPr>
            <p:ph idx="1"/>
          </p:nvPr>
        </p:nvSpPr>
        <p:spPr>
          <a:xfrm>
            <a:off x="185738" y="1657198"/>
            <a:ext cx="11601450" cy="4743174"/>
          </a:xfrm>
        </p:spPr>
        <p:txBody>
          <a:bodyPr anchor="t">
            <a:normAutofit/>
          </a:bodyPr>
          <a:lstStyle/>
          <a:p>
            <a:pPr marL="0" marR="0" lvl="0" indent="0" algn="l" defTabSz="914400" rtl="0" eaLnBrk="1" fontAlgn="auto" latinLnBrk="0" hangingPunct="1">
              <a:lnSpc>
                <a:spcPct val="90000"/>
              </a:lnSpc>
              <a:spcBef>
                <a:spcPts val="1000"/>
              </a:spcBef>
              <a:spcAft>
                <a:spcPts val="0"/>
              </a:spcAft>
              <a:buClrTx/>
              <a:buSzTx/>
              <a:buNone/>
              <a:tabLst/>
              <a:defRPr/>
            </a:pPr>
            <a:endParaRPr lang="en-US" dirty="0">
              <a:solidFill>
                <a:prstClr val="black"/>
              </a:solidFill>
              <a:latin typeface="Roboto Slab"/>
            </a:endParaRPr>
          </a:p>
          <a:p>
            <a:pPr lvl="1"/>
            <a:endParaRPr lang="en-US" sz="1000" dirty="0"/>
          </a:p>
          <a:p>
            <a:endParaRPr lang="en-GB" sz="1400" dirty="0"/>
          </a:p>
        </p:txBody>
      </p:sp>
      <p:sp>
        <p:nvSpPr>
          <p:cNvPr id="14" name="Content Placeholder 2">
            <a:extLst>
              <a:ext uri="{FF2B5EF4-FFF2-40B4-BE49-F238E27FC236}">
                <a16:creationId xmlns:a16="http://schemas.microsoft.com/office/drawing/2014/main" id="{D33E1B72-4628-4840-BACD-04B54B10450C}"/>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Roboto Slab"/>
              <a:ea typeface="+mn-ea"/>
              <a:cs typeface="+mn-cs"/>
            </a:endParaRPr>
          </a:p>
        </p:txBody>
      </p:sp>
      <p:pic>
        <p:nvPicPr>
          <p:cNvPr id="5" name="Picture 4" descr="A picture containing text, person, outdoor&#10;&#10;Description automatically generated">
            <a:extLst>
              <a:ext uri="{FF2B5EF4-FFF2-40B4-BE49-F238E27FC236}">
                <a16:creationId xmlns:a16="http://schemas.microsoft.com/office/drawing/2014/main" id="{C418F56A-C540-4388-B8E8-1A3F57FD04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388" y="1253331"/>
            <a:ext cx="6447127" cy="4351338"/>
          </a:xfrm>
          <a:prstGeom prst="rect">
            <a:avLst/>
          </a:prstGeom>
        </p:spPr>
      </p:pic>
      <p:sp>
        <p:nvSpPr>
          <p:cNvPr id="10" name="Content Placeholder 4">
            <a:extLst>
              <a:ext uri="{FF2B5EF4-FFF2-40B4-BE49-F238E27FC236}">
                <a16:creationId xmlns:a16="http://schemas.microsoft.com/office/drawing/2014/main" id="{268C0E84-5283-4AAF-A51B-17B026B91572}"/>
              </a:ext>
            </a:extLst>
          </p:cNvPr>
          <p:cNvSpPr txBox="1">
            <a:spLocks/>
          </p:cNvSpPr>
          <p:nvPr/>
        </p:nvSpPr>
        <p:spPr>
          <a:xfrm>
            <a:off x="7481401" y="1393398"/>
            <a:ext cx="405813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D3058"/>
                </a:solidFill>
                <a:effectLst/>
                <a:uLnTx/>
                <a:uFillTx/>
                <a:latin typeface="Inter"/>
                <a:ea typeface="+mn-ea"/>
                <a:cs typeface="+mn-cs"/>
              </a:rPr>
              <a:t>Suitably trained, qualified and competent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1D3058"/>
              </a:solidFill>
              <a:effectLst/>
              <a:uLnTx/>
              <a:uFillTx/>
              <a:latin typeface="Inter"/>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D3058"/>
                </a:solidFill>
                <a:effectLst/>
                <a:uLnTx/>
                <a:uFillTx/>
                <a:latin typeface="Inter"/>
                <a:ea typeface="+mn-ea"/>
                <a:cs typeface="+mn-cs"/>
              </a:rPr>
              <a:t>Plans, carries out and supervises all lifts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1D3058"/>
              </a:solidFill>
              <a:effectLst/>
              <a:uLnTx/>
              <a:uFillTx/>
              <a:latin typeface="Inter"/>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D3058"/>
                </a:solidFill>
                <a:effectLst/>
                <a:uLnTx/>
                <a:uFillTx/>
                <a:latin typeface="Inter"/>
                <a:ea typeface="+mn-ea"/>
                <a:cs typeface="+mn-cs"/>
              </a:rPr>
              <a:t>Reduces workplace accidents</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rgbClr val="1D3058"/>
              </a:solidFill>
              <a:effectLst/>
              <a:uLnTx/>
              <a:uFillTx/>
              <a:latin typeface="Inter"/>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1D3058"/>
              </a:solidFill>
              <a:effectLst/>
              <a:uLnTx/>
              <a:uFillTx/>
              <a:latin typeface="Inter"/>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srgbClr val="1D3058"/>
              </a:solidFill>
              <a:effectLst/>
              <a:uLnTx/>
              <a:uFillTx/>
              <a:latin typeface="Inter"/>
              <a:ea typeface="+mn-ea"/>
              <a:cs typeface="+mn-cs"/>
            </a:endParaRPr>
          </a:p>
        </p:txBody>
      </p:sp>
      <p:pic>
        <p:nvPicPr>
          <p:cNvPr id="11" name="Picture 10" descr="A picture containing drawing&#10;&#10;Description automatically generated">
            <a:extLst>
              <a:ext uri="{FF2B5EF4-FFF2-40B4-BE49-F238E27FC236}">
                <a16:creationId xmlns:a16="http://schemas.microsoft.com/office/drawing/2014/main" id="{FF7E9DAB-070C-46CB-953A-2828CB7DB8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700" y="181446"/>
            <a:ext cx="676276" cy="676276"/>
          </a:xfrm>
          <a:prstGeom prst="rect">
            <a:avLst/>
          </a:prstGeom>
        </p:spPr>
      </p:pic>
    </p:spTree>
    <p:extLst>
      <p:ext uri="{BB962C8B-B14F-4D97-AF65-F5344CB8AC3E}">
        <p14:creationId xmlns:p14="http://schemas.microsoft.com/office/powerpoint/2010/main" val="38805120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9B338-7742-40D2-B6E0-18BC77D52A68}"/>
              </a:ext>
            </a:extLst>
          </p:cNvPr>
          <p:cNvSpPr>
            <a:spLocks noGrp="1"/>
          </p:cNvSpPr>
          <p:nvPr>
            <p:ph type="title"/>
          </p:nvPr>
        </p:nvSpPr>
        <p:spPr>
          <a:xfrm>
            <a:off x="809625" y="-257175"/>
            <a:ext cx="10572749" cy="1835655"/>
          </a:xfrm>
        </p:spPr>
        <p:txBody>
          <a:bodyPr anchor="t">
            <a:normAutofit/>
          </a:bodyPr>
          <a:lstStyle/>
          <a:p>
            <a:pPr algn="ctr"/>
            <a:br>
              <a:rPr kumimoji="0" lang="en-GB" sz="4000" b="1" i="0" u="none" strike="noStrike" kern="1200" cap="none" spc="0" normalizeH="0" baseline="0" noProof="0" dirty="0">
                <a:ln>
                  <a:noFill/>
                </a:ln>
                <a:solidFill>
                  <a:srgbClr val="242852"/>
                </a:solidFill>
                <a:effectLst/>
                <a:uLnTx/>
                <a:uFillTx/>
                <a:latin typeface="Roboto Slab"/>
                <a:ea typeface="+mj-ea"/>
                <a:cs typeface="+mj-cs"/>
              </a:rPr>
            </a:br>
            <a:r>
              <a:rPr lang="en-US" sz="4000" b="1" dirty="0">
                <a:solidFill>
                  <a:srgbClr val="242852"/>
                </a:solidFill>
                <a:latin typeface="Roboto Slab"/>
              </a:rPr>
              <a:t>Disposal of</a:t>
            </a:r>
            <a:r>
              <a:rPr kumimoji="0" lang="en-US" sz="4000" b="1" i="0" u="none" strike="noStrike" kern="1200" cap="none" spc="0" normalizeH="0" baseline="0" noProof="0" dirty="0">
                <a:ln>
                  <a:noFill/>
                </a:ln>
                <a:solidFill>
                  <a:srgbClr val="242852"/>
                </a:solidFill>
                <a:effectLst/>
                <a:uLnTx/>
                <a:uFillTx/>
                <a:latin typeface="Roboto Slab"/>
                <a:ea typeface="+mj-ea"/>
                <a:cs typeface="+mj-cs"/>
              </a:rPr>
              <a:t> Lifting </a:t>
            </a:r>
            <a:r>
              <a:rPr lang="en-US" sz="4000" b="1" dirty="0">
                <a:solidFill>
                  <a:srgbClr val="242852"/>
                </a:solidFill>
                <a:latin typeface="Roboto Slab"/>
              </a:rPr>
              <a:t>E</a:t>
            </a:r>
            <a:r>
              <a:rPr kumimoji="0" lang="en-US" sz="4000" b="1" i="0" u="none" strike="noStrike" kern="1200" cap="none" spc="0" normalizeH="0" baseline="0" noProof="0" dirty="0" err="1">
                <a:ln>
                  <a:noFill/>
                </a:ln>
                <a:solidFill>
                  <a:srgbClr val="242852"/>
                </a:solidFill>
                <a:effectLst/>
                <a:uLnTx/>
                <a:uFillTx/>
                <a:latin typeface="Roboto Slab"/>
                <a:ea typeface="+mj-ea"/>
                <a:cs typeface="+mj-cs"/>
              </a:rPr>
              <a:t>quipment</a:t>
            </a:r>
            <a:endParaRPr lang="en-GB" sz="3200" b="1" dirty="0"/>
          </a:p>
        </p:txBody>
      </p:sp>
      <p:sp>
        <p:nvSpPr>
          <p:cNvPr id="3" name="Content Placeholder 2"/>
          <p:cNvSpPr>
            <a:spLocks noGrp="1"/>
          </p:cNvSpPr>
          <p:nvPr>
            <p:ph idx="1"/>
          </p:nvPr>
        </p:nvSpPr>
        <p:spPr>
          <a:xfrm>
            <a:off x="185738" y="1657198"/>
            <a:ext cx="11601450" cy="4743174"/>
          </a:xfrm>
        </p:spPr>
        <p:txBody>
          <a:bodyPr anchor="t">
            <a:normAutofit/>
          </a:bodyPr>
          <a:lstStyle/>
          <a:p>
            <a:pPr marL="0" marR="0" lvl="0" indent="0" algn="l" defTabSz="914400" rtl="0" eaLnBrk="1" fontAlgn="auto" latinLnBrk="0" hangingPunct="1">
              <a:lnSpc>
                <a:spcPct val="90000"/>
              </a:lnSpc>
              <a:spcBef>
                <a:spcPts val="1000"/>
              </a:spcBef>
              <a:spcAft>
                <a:spcPts val="0"/>
              </a:spcAft>
              <a:buClrTx/>
              <a:buSzTx/>
              <a:buNone/>
              <a:tabLst/>
              <a:defRPr/>
            </a:pPr>
            <a:endParaRPr lang="en-US" dirty="0">
              <a:solidFill>
                <a:prstClr val="black"/>
              </a:solidFill>
              <a:latin typeface="Roboto Slab"/>
            </a:endParaRPr>
          </a:p>
          <a:p>
            <a:pPr lvl="1"/>
            <a:endParaRPr lang="en-US" sz="1000" dirty="0"/>
          </a:p>
          <a:p>
            <a:endParaRPr lang="en-GB" sz="1400" dirty="0"/>
          </a:p>
        </p:txBody>
      </p:sp>
      <p:sp>
        <p:nvSpPr>
          <p:cNvPr id="14" name="Content Placeholder 2">
            <a:extLst>
              <a:ext uri="{FF2B5EF4-FFF2-40B4-BE49-F238E27FC236}">
                <a16:creationId xmlns:a16="http://schemas.microsoft.com/office/drawing/2014/main" id="{D33E1B72-4628-4840-BACD-04B54B10450C}"/>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Roboto Slab"/>
              <a:ea typeface="+mn-ea"/>
              <a:cs typeface="+mn-cs"/>
            </a:endParaRPr>
          </a:p>
        </p:txBody>
      </p:sp>
      <p:pic>
        <p:nvPicPr>
          <p:cNvPr id="5" name="Picture 4" descr="Text&#10;&#10;Description automatically generated">
            <a:extLst>
              <a:ext uri="{FF2B5EF4-FFF2-40B4-BE49-F238E27FC236}">
                <a16:creationId xmlns:a16="http://schemas.microsoft.com/office/drawing/2014/main" id="{88D8C23B-BEF7-497F-8402-BE8BEA79E7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1782" y="1514048"/>
            <a:ext cx="2671762" cy="3429000"/>
          </a:xfrm>
          <a:prstGeom prst="rect">
            <a:avLst/>
          </a:prstGeom>
        </p:spPr>
      </p:pic>
      <p:pic>
        <p:nvPicPr>
          <p:cNvPr id="7" name="Picture 6" descr="Graphical user interface, text, application, chat or text message&#10;&#10;Description automatically generated">
            <a:extLst>
              <a:ext uri="{FF2B5EF4-FFF2-40B4-BE49-F238E27FC236}">
                <a16:creationId xmlns:a16="http://schemas.microsoft.com/office/drawing/2014/main" id="{59D949F3-0557-4CBF-8797-06665DBDD0E0}"/>
              </a:ext>
            </a:extLst>
          </p:cNvPr>
          <p:cNvPicPr>
            <a:picLocks noChangeAspect="1"/>
          </p:cNvPicPr>
          <p:nvPr/>
        </p:nvPicPr>
        <p:blipFill rotWithShape="1">
          <a:blip r:embed="rId4">
            <a:extLst>
              <a:ext uri="{28A0092B-C50C-407E-A947-70E740481C1C}">
                <a14:useLocalDpi xmlns:a14="http://schemas.microsoft.com/office/drawing/2010/main" val="0"/>
              </a:ext>
            </a:extLst>
          </a:blip>
          <a:srcRect l="16880" t="3405" r="16117" b="4570"/>
          <a:stretch/>
        </p:blipFill>
        <p:spPr>
          <a:xfrm>
            <a:off x="8710612" y="1385122"/>
            <a:ext cx="2671762" cy="3815679"/>
          </a:xfrm>
          <a:prstGeom prst="rect">
            <a:avLst/>
          </a:prstGeom>
        </p:spPr>
      </p:pic>
      <p:sp>
        <p:nvSpPr>
          <p:cNvPr id="15" name="Content Placeholder 4">
            <a:extLst>
              <a:ext uri="{FF2B5EF4-FFF2-40B4-BE49-F238E27FC236}">
                <a16:creationId xmlns:a16="http://schemas.microsoft.com/office/drawing/2014/main" id="{E899AAA7-8238-44FA-B6C2-70A24D932EBF}"/>
              </a:ext>
            </a:extLst>
          </p:cNvPr>
          <p:cNvSpPr txBox="1">
            <a:spLocks/>
          </p:cNvSpPr>
          <p:nvPr/>
        </p:nvSpPr>
        <p:spPr>
          <a:xfrm>
            <a:off x="4066932" y="1514048"/>
            <a:ext cx="405813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D3058"/>
                </a:solidFill>
                <a:effectLst/>
                <a:uLnTx/>
                <a:uFillTx/>
                <a:latin typeface="Inter"/>
                <a:ea typeface="+mn-ea"/>
                <a:cs typeface="+mn-cs"/>
              </a:rPr>
              <a:t>Owner / end user responsibility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1D3058"/>
              </a:solidFill>
              <a:effectLst/>
              <a:uLnTx/>
              <a:uFillTx/>
              <a:latin typeface="Inter"/>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D3058"/>
                </a:solidFill>
                <a:effectLst/>
                <a:uLnTx/>
                <a:uFillTx/>
                <a:latin typeface="Inter"/>
                <a:ea typeface="+mn-ea"/>
                <a:cs typeface="+mn-cs"/>
              </a:rPr>
              <a:t>Disposed in a responsible manner</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1D3058"/>
              </a:solidFill>
              <a:effectLst/>
              <a:uLnTx/>
              <a:uFillTx/>
              <a:latin typeface="Inter"/>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1D3058"/>
                </a:solidFill>
                <a:effectLst/>
                <a:uLnTx/>
                <a:uFillTx/>
                <a:latin typeface="Inter"/>
                <a:ea typeface="+mn-ea"/>
                <a:cs typeface="+mn-cs"/>
              </a:rPr>
              <a:t>All tags / labels should be removed prior to disposal and records amended</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rgbClr val="1D3058"/>
              </a:solidFill>
              <a:effectLst/>
              <a:uLnTx/>
              <a:uFillTx/>
              <a:latin typeface="Inter"/>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1D3058"/>
              </a:solidFill>
              <a:effectLst/>
              <a:uLnTx/>
              <a:uFillTx/>
              <a:latin typeface="Inter"/>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0" i="0" u="none" strike="noStrike" kern="1200" cap="none" spc="0" normalizeH="0" baseline="0" noProof="0" dirty="0">
              <a:ln>
                <a:noFill/>
              </a:ln>
              <a:solidFill>
                <a:srgbClr val="1D3058"/>
              </a:solidFill>
              <a:effectLst/>
              <a:uLnTx/>
              <a:uFillTx/>
              <a:latin typeface="Inter"/>
              <a:ea typeface="+mn-ea"/>
              <a:cs typeface="+mn-cs"/>
            </a:endParaRPr>
          </a:p>
        </p:txBody>
      </p:sp>
      <p:pic>
        <p:nvPicPr>
          <p:cNvPr id="11" name="Picture 10" descr="A picture containing drawing&#10;&#10;Description automatically generated">
            <a:extLst>
              <a:ext uri="{FF2B5EF4-FFF2-40B4-BE49-F238E27FC236}">
                <a16:creationId xmlns:a16="http://schemas.microsoft.com/office/drawing/2014/main" id="{F8902D94-AC57-49F4-9A2A-704B65751F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6700" y="181446"/>
            <a:ext cx="676276" cy="676276"/>
          </a:xfrm>
          <a:prstGeom prst="rect">
            <a:avLst/>
          </a:prstGeom>
        </p:spPr>
      </p:pic>
    </p:spTree>
    <p:extLst>
      <p:ext uri="{BB962C8B-B14F-4D97-AF65-F5344CB8AC3E}">
        <p14:creationId xmlns:p14="http://schemas.microsoft.com/office/powerpoint/2010/main" val="3168860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C740D-BB3F-4AFC-8CCA-E97340EF5E1E}"/>
              </a:ext>
            </a:extLst>
          </p:cNvPr>
          <p:cNvSpPr>
            <a:spLocks noGrp="1"/>
          </p:cNvSpPr>
          <p:nvPr>
            <p:ph type="title"/>
          </p:nvPr>
        </p:nvSpPr>
        <p:spPr/>
        <p:txBody>
          <a:bodyPr/>
          <a:lstStyle/>
          <a:p>
            <a:pPr algn="ctr"/>
            <a:r>
              <a:rPr lang="en-US" dirty="0"/>
              <a:t>Questions?</a:t>
            </a:r>
            <a:endParaRPr lang="en-GB" dirty="0"/>
          </a:p>
        </p:txBody>
      </p:sp>
    </p:spTree>
    <p:extLst>
      <p:ext uri="{BB962C8B-B14F-4D97-AF65-F5344CB8AC3E}">
        <p14:creationId xmlns:p14="http://schemas.microsoft.com/office/powerpoint/2010/main" val="15709313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6F04A1D-C871-5B48-BF24-B44D08D3746D}"/>
              </a:ext>
            </a:extLst>
          </p:cNvPr>
          <p:cNvSpPr txBox="1"/>
          <p:nvPr/>
        </p:nvSpPr>
        <p:spPr>
          <a:xfrm>
            <a:off x="4928459" y="1609728"/>
            <a:ext cx="6540285" cy="3539430"/>
          </a:xfrm>
          <a:prstGeom prst="rect">
            <a:avLst/>
          </a:prstGeom>
          <a:noFill/>
        </p:spPr>
        <p:txBody>
          <a:bodyPr wrap="square" rtlCol="0">
            <a:spAutoFit/>
          </a:bodyPr>
          <a:lstStyle/>
          <a:p>
            <a:r>
              <a:rPr lang="en-GB" sz="2800" b="1" dirty="0">
                <a:solidFill>
                  <a:schemeClr val="bg1"/>
                </a:solidFill>
                <a:latin typeface="Inter" panose="02000503000000020004" pitchFamily="2" charset="0"/>
                <a:ea typeface="Inter" panose="02000503000000020004" pitchFamily="2" charset="0"/>
                <a:cs typeface="Inter" panose="02000503000000020004" pitchFamily="2" charset="0"/>
              </a:rPr>
              <a:t>This webinar forms part of the activities scheduled for Global Lifting Awareness Day (GLAD) </a:t>
            </a:r>
            <a:br>
              <a:rPr lang="en-GB" sz="2800" b="1" dirty="0">
                <a:solidFill>
                  <a:schemeClr val="bg1"/>
                </a:solidFill>
                <a:latin typeface="Inter" panose="02000503000000020004" pitchFamily="2" charset="0"/>
                <a:ea typeface="Inter" panose="02000503000000020004" pitchFamily="2" charset="0"/>
                <a:cs typeface="Inter" panose="02000503000000020004" pitchFamily="2" charset="0"/>
              </a:rPr>
            </a:br>
            <a:br>
              <a:rPr lang="en-GB" sz="2800" b="1" dirty="0">
                <a:solidFill>
                  <a:schemeClr val="bg1"/>
                </a:solidFill>
                <a:latin typeface="Inter" panose="02000503000000020004" pitchFamily="2" charset="0"/>
                <a:ea typeface="Inter" panose="02000503000000020004" pitchFamily="2" charset="0"/>
                <a:cs typeface="Inter" panose="02000503000000020004" pitchFamily="2" charset="0"/>
              </a:rPr>
            </a:br>
            <a:r>
              <a:rPr lang="en-GB" sz="2800" b="1" dirty="0">
                <a:solidFill>
                  <a:schemeClr val="bg1"/>
                </a:solidFill>
                <a:latin typeface="Inter" panose="02000503000000020004" pitchFamily="2" charset="0"/>
                <a:ea typeface="Inter" panose="02000503000000020004" pitchFamily="2" charset="0"/>
                <a:cs typeface="Inter" panose="02000503000000020004" pitchFamily="2" charset="0"/>
              </a:rPr>
              <a:t>Get involved! </a:t>
            </a:r>
          </a:p>
          <a:p>
            <a:endParaRPr lang="en-GB" sz="2800" b="1" dirty="0">
              <a:solidFill>
                <a:schemeClr val="bg1"/>
              </a:solidFill>
              <a:latin typeface="Inter" panose="02000503000000020004" pitchFamily="2" charset="0"/>
              <a:ea typeface="Inter" panose="02000503000000020004" pitchFamily="2" charset="0"/>
              <a:cs typeface="Inter" panose="02000503000000020004" pitchFamily="2" charset="0"/>
            </a:endParaRPr>
          </a:p>
          <a:p>
            <a:r>
              <a:rPr lang="en-GB" sz="2800" b="1" u="sng" dirty="0">
                <a:solidFill>
                  <a:schemeClr val="bg1"/>
                </a:solidFill>
                <a:latin typeface="Inter" panose="02000503000000020004" pitchFamily="2" charset="0"/>
                <a:ea typeface="Inter" panose="02000503000000020004" pitchFamily="2" charset="0"/>
                <a:cs typeface="Inter" panose="02000503000000020004" pitchFamily="2" charset="0"/>
                <a:hlinkClick r:id="rId2">
                  <a:extLst>
                    <a:ext uri="{A12FA001-AC4F-418D-AE19-62706E023703}">
                      <ahyp:hlinkClr xmlns:ahyp="http://schemas.microsoft.com/office/drawing/2018/hyperlinkcolor" val="tx"/>
                    </a:ext>
                  </a:extLst>
                </a:hlinkClick>
              </a:rPr>
              <a:t>#GLAD2022</a:t>
            </a:r>
            <a:endParaRPr lang="en-GB" sz="2800" b="1" u="sng" dirty="0">
              <a:solidFill>
                <a:schemeClr val="bg1"/>
              </a:solidFill>
              <a:latin typeface="Inter" panose="02000503000000020004" pitchFamily="2" charset="0"/>
              <a:ea typeface="Inter" panose="02000503000000020004" pitchFamily="2" charset="0"/>
              <a:cs typeface="Inter" panose="02000503000000020004" pitchFamily="2" charset="0"/>
              <a:hlinkClick r:id="rId3">
                <a:extLst>
                  <a:ext uri="{A12FA001-AC4F-418D-AE19-62706E023703}">
                    <ahyp:hlinkClr xmlns:ahyp="http://schemas.microsoft.com/office/drawing/2018/hyperlinkcolor" val="tx"/>
                  </a:ext>
                </a:extLst>
              </a:hlinkClick>
            </a:endParaRPr>
          </a:p>
          <a:p>
            <a:r>
              <a:rPr lang="en-GB" sz="2800" b="1" u="sng" dirty="0">
                <a:solidFill>
                  <a:schemeClr val="bg1"/>
                </a:solidFill>
                <a:latin typeface="Inter" panose="02000503000000020004" pitchFamily="2" charset="0"/>
                <a:ea typeface="Inter" panose="02000503000000020004" pitchFamily="2" charset="0"/>
                <a:cs typeface="Inter" panose="02000503000000020004" pitchFamily="2" charset="0"/>
                <a:hlinkClick r:id="rId3">
                  <a:extLst>
                    <a:ext uri="{A12FA001-AC4F-418D-AE19-62706E023703}">
                      <ahyp:hlinkClr xmlns:ahyp="http://schemas.microsoft.com/office/drawing/2018/hyperlinkcolor" val="tx"/>
                    </a:ext>
                  </a:extLst>
                </a:hlinkClick>
              </a:rPr>
              <a:t>globalliftingawarenessday.com</a:t>
            </a:r>
            <a:endParaRPr lang="en-GB" sz="2800" b="1" dirty="0">
              <a:solidFill>
                <a:schemeClr val="bg1"/>
              </a:solidFill>
              <a:latin typeface="Inter" panose="02000503000000020004" pitchFamily="2" charset="0"/>
              <a:ea typeface="Inter" panose="02000503000000020004" pitchFamily="2" charset="0"/>
              <a:cs typeface="Inter" panose="02000503000000020004" pitchFamily="2" charset="0"/>
            </a:endParaRPr>
          </a:p>
        </p:txBody>
      </p:sp>
      <p:pic>
        <p:nvPicPr>
          <p:cNvPr id="2" name="Picture 1">
            <a:extLst>
              <a:ext uri="{FF2B5EF4-FFF2-40B4-BE49-F238E27FC236}">
                <a16:creationId xmlns:a16="http://schemas.microsoft.com/office/drawing/2014/main" id="{224814D0-137E-084C-ACAD-C0857D93D3E6}"/>
              </a:ext>
            </a:extLst>
          </p:cNvPr>
          <p:cNvPicPr>
            <a:picLocks noChangeAspect="1"/>
          </p:cNvPicPr>
          <p:nvPr/>
        </p:nvPicPr>
        <p:blipFill>
          <a:blip r:embed="rId4"/>
          <a:stretch>
            <a:fillRect/>
          </a:stretch>
        </p:blipFill>
        <p:spPr>
          <a:xfrm>
            <a:off x="573437" y="1609728"/>
            <a:ext cx="3952068" cy="3960036"/>
          </a:xfrm>
          <a:prstGeom prst="rect">
            <a:avLst/>
          </a:prstGeom>
        </p:spPr>
      </p:pic>
    </p:spTree>
    <p:extLst>
      <p:ext uri="{BB962C8B-B14F-4D97-AF65-F5344CB8AC3E}">
        <p14:creationId xmlns:p14="http://schemas.microsoft.com/office/powerpoint/2010/main" val="3218958598"/>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B1EA5E-B8A5-3446-A4F7-02DC0700D8EA}"/>
              </a:ext>
            </a:extLst>
          </p:cNvPr>
          <p:cNvPicPr>
            <a:picLocks noChangeAspect="1"/>
          </p:cNvPicPr>
          <p:nvPr/>
        </p:nvPicPr>
        <p:blipFill>
          <a:blip r:embed="rId2"/>
          <a:stretch>
            <a:fillRect/>
          </a:stretch>
        </p:blipFill>
        <p:spPr>
          <a:xfrm>
            <a:off x="503465" y="1469060"/>
            <a:ext cx="4373336" cy="2280831"/>
          </a:xfrm>
          <a:prstGeom prst="rect">
            <a:avLst/>
          </a:prstGeom>
        </p:spPr>
      </p:pic>
      <p:sp>
        <p:nvSpPr>
          <p:cNvPr id="7" name="TextBox 6">
            <a:extLst>
              <a:ext uri="{FF2B5EF4-FFF2-40B4-BE49-F238E27FC236}">
                <a16:creationId xmlns:a16="http://schemas.microsoft.com/office/drawing/2014/main" id="{06F04A1D-C871-5B48-BF24-B44D08D3746D}"/>
              </a:ext>
            </a:extLst>
          </p:cNvPr>
          <p:cNvSpPr txBox="1"/>
          <p:nvPr/>
        </p:nvSpPr>
        <p:spPr>
          <a:xfrm>
            <a:off x="391885" y="3996467"/>
            <a:ext cx="10337075" cy="1569660"/>
          </a:xfrm>
          <a:prstGeom prst="rect">
            <a:avLst/>
          </a:prstGeom>
          <a:noFill/>
        </p:spPr>
        <p:txBody>
          <a:bodyPr wrap="square" rtlCol="0">
            <a:spAutoFit/>
          </a:bodyPr>
          <a:lstStyle/>
          <a:p>
            <a:r>
              <a:rPr lang="en-US" sz="3200" b="1" dirty="0">
                <a:solidFill>
                  <a:schemeClr val="bg1"/>
                </a:solidFill>
                <a:latin typeface="Inter" panose="02000503000000020004" pitchFamily="2" charset="0"/>
                <a:ea typeface="Inter" panose="02000503000000020004" pitchFamily="2" charset="0"/>
                <a:cs typeface="Inter" panose="02000503000000020004" pitchFamily="2" charset="0"/>
              </a:rPr>
              <a:t>5</a:t>
            </a:r>
            <a:r>
              <a:rPr lang="en-US" sz="3200" b="1" baseline="30000" dirty="0">
                <a:solidFill>
                  <a:schemeClr val="bg1"/>
                </a:solidFill>
                <a:latin typeface="Inter" panose="02000503000000020004" pitchFamily="2" charset="0"/>
                <a:ea typeface="Inter" panose="02000503000000020004" pitchFamily="2" charset="0"/>
                <a:cs typeface="Inter" panose="02000503000000020004" pitchFamily="2" charset="0"/>
              </a:rPr>
              <a:t>th</a:t>
            </a:r>
            <a:r>
              <a:rPr lang="en-US" sz="3200" b="1" dirty="0">
                <a:solidFill>
                  <a:schemeClr val="bg1"/>
                </a:solidFill>
                <a:latin typeface="Inter" panose="02000503000000020004" pitchFamily="2" charset="0"/>
                <a:ea typeface="Inter" panose="02000503000000020004" pitchFamily="2" charset="0"/>
                <a:cs typeface="Inter" panose="02000503000000020004" pitchFamily="2" charset="0"/>
              </a:rPr>
              <a:t> &amp; 6</a:t>
            </a:r>
            <a:r>
              <a:rPr lang="en-US" sz="3200" b="1" baseline="30000" dirty="0">
                <a:solidFill>
                  <a:schemeClr val="bg1"/>
                </a:solidFill>
                <a:latin typeface="Inter" panose="02000503000000020004" pitchFamily="2" charset="0"/>
                <a:ea typeface="Inter" panose="02000503000000020004" pitchFamily="2" charset="0"/>
                <a:cs typeface="Inter" panose="02000503000000020004" pitchFamily="2" charset="0"/>
              </a:rPr>
              <a:t>th</a:t>
            </a:r>
            <a:r>
              <a:rPr lang="en-US" sz="3200" b="1" dirty="0">
                <a:solidFill>
                  <a:schemeClr val="bg1"/>
                </a:solidFill>
                <a:latin typeface="Inter" panose="02000503000000020004" pitchFamily="2" charset="0"/>
                <a:ea typeface="Inter" panose="02000503000000020004" pitchFamily="2" charset="0"/>
                <a:cs typeface="Inter" panose="02000503000000020004" pitchFamily="2" charset="0"/>
              </a:rPr>
              <a:t> October</a:t>
            </a:r>
          </a:p>
          <a:p>
            <a:endParaRPr lang="en-US" sz="3200" b="1" dirty="0">
              <a:solidFill>
                <a:schemeClr val="bg1"/>
              </a:solidFill>
              <a:latin typeface="Inter" panose="02000503000000020004" pitchFamily="2" charset="0"/>
              <a:ea typeface="Inter" panose="02000503000000020004" pitchFamily="2" charset="0"/>
              <a:cs typeface="Inter" panose="02000503000000020004" pitchFamily="2" charset="0"/>
            </a:endParaRPr>
          </a:p>
          <a:p>
            <a:r>
              <a:rPr lang="en-US" sz="3200" b="1" dirty="0">
                <a:solidFill>
                  <a:schemeClr val="bg1"/>
                </a:solidFill>
                <a:latin typeface="Inter" panose="02000503000000020004" pitchFamily="2" charset="0"/>
                <a:ea typeface="Inter" panose="02000503000000020004" pitchFamily="2" charset="0"/>
                <a:cs typeface="Inter" panose="02000503000000020004" pitchFamily="2" charset="0"/>
              </a:rPr>
              <a:t>Registration now open   </a:t>
            </a:r>
            <a:r>
              <a:rPr lang="en-US" sz="3200" dirty="0" err="1">
                <a:solidFill>
                  <a:schemeClr val="bg1"/>
                </a:solidFill>
                <a:latin typeface="Inter" panose="02000503000000020004" pitchFamily="2" charset="0"/>
                <a:ea typeface="Inter" panose="02000503000000020004" pitchFamily="2" charset="0"/>
                <a:cs typeface="Inter" panose="02000503000000020004" pitchFamily="2" charset="0"/>
              </a:rPr>
              <a:t>liftex.org</a:t>
            </a:r>
            <a:r>
              <a:rPr lang="en-US" sz="3200" dirty="0">
                <a:solidFill>
                  <a:schemeClr val="bg1"/>
                </a:solidFill>
                <a:latin typeface="Inter" panose="02000503000000020004" pitchFamily="2" charset="0"/>
                <a:ea typeface="Inter" panose="02000503000000020004" pitchFamily="2" charset="0"/>
                <a:cs typeface="Inter" panose="02000503000000020004" pitchFamily="2" charset="0"/>
              </a:rPr>
              <a:t>/</a:t>
            </a:r>
            <a:r>
              <a:rPr lang="en-US" sz="3200" dirty="0" err="1">
                <a:solidFill>
                  <a:schemeClr val="bg1"/>
                </a:solidFill>
                <a:latin typeface="Inter" panose="02000503000000020004" pitchFamily="2" charset="0"/>
                <a:ea typeface="Inter" panose="02000503000000020004" pitchFamily="2" charset="0"/>
                <a:cs typeface="Inter" panose="02000503000000020004" pitchFamily="2" charset="0"/>
              </a:rPr>
              <a:t>liftex-aberdeen</a:t>
            </a:r>
            <a:endParaRPr lang="en-US" dirty="0">
              <a:latin typeface="Inter" panose="02000503000000020004" pitchFamily="2" charset="0"/>
              <a:ea typeface="Inter" panose="02000503000000020004" pitchFamily="2" charset="0"/>
              <a:cs typeface="Inter" panose="02000503000000020004" pitchFamily="2" charset="0"/>
            </a:endParaRPr>
          </a:p>
        </p:txBody>
      </p:sp>
    </p:spTree>
    <p:extLst>
      <p:ext uri="{BB962C8B-B14F-4D97-AF65-F5344CB8AC3E}">
        <p14:creationId xmlns:p14="http://schemas.microsoft.com/office/powerpoint/2010/main" val="3331627984"/>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1D2C59"/>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8AA9B4A-B156-9B4F-A558-F8240FC269B2}"/>
              </a:ext>
            </a:extLst>
          </p:cNvPr>
          <p:cNvPicPr>
            <a:picLocks noChangeAspect="1"/>
          </p:cNvPicPr>
          <p:nvPr/>
        </p:nvPicPr>
        <p:blipFill>
          <a:blip r:embed="rId3"/>
          <a:stretch>
            <a:fillRect/>
          </a:stretch>
        </p:blipFill>
        <p:spPr>
          <a:xfrm>
            <a:off x="10728960" y="289048"/>
            <a:ext cx="1116884" cy="1180012"/>
          </a:xfrm>
          <a:prstGeom prst="rect">
            <a:avLst/>
          </a:prstGeom>
        </p:spPr>
      </p:pic>
      <p:sp>
        <p:nvSpPr>
          <p:cNvPr id="6" name="TextBox 5">
            <a:extLst>
              <a:ext uri="{FF2B5EF4-FFF2-40B4-BE49-F238E27FC236}">
                <a16:creationId xmlns:a16="http://schemas.microsoft.com/office/drawing/2014/main" id="{87D763CF-4F92-874D-9617-B045FA176281}"/>
              </a:ext>
            </a:extLst>
          </p:cNvPr>
          <p:cNvSpPr txBox="1"/>
          <p:nvPr/>
        </p:nvSpPr>
        <p:spPr>
          <a:xfrm>
            <a:off x="354065" y="2837502"/>
            <a:ext cx="9428563" cy="3108543"/>
          </a:xfrm>
          <a:prstGeom prst="rect">
            <a:avLst/>
          </a:prstGeom>
          <a:noFill/>
        </p:spPr>
        <p:txBody>
          <a:bodyPr wrap="square" rtlCol="0">
            <a:spAutoFit/>
          </a:bodyPr>
          <a:lstStyle/>
          <a:p>
            <a:r>
              <a:rPr lang="en-US" sz="4400" b="1" dirty="0">
                <a:solidFill>
                  <a:schemeClr val="bg1"/>
                </a:solidFill>
                <a:latin typeface="Inter" panose="02000503000000020004" pitchFamily="2" charset="0"/>
                <a:ea typeface="Inter" panose="02000503000000020004" pitchFamily="2" charset="0"/>
                <a:cs typeface="Inter" panose="02000503000000020004" pitchFamily="2" charset="0"/>
              </a:rPr>
              <a:t>Entertainment Webinar</a:t>
            </a:r>
          </a:p>
          <a:p>
            <a:r>
              <a:rPr lang="en-US" sz="4400" b="1" dirty="0">
                <a:solidFill>
                  <a:schemeClr val="bg1"/>
                </a:solidFill>
                <a:latin typeface="Inter" panose="02000503000000020004" pitchFamily="2" charset="0"/>
                <a:ea typeface="Inter" panose="02000503000000020004" pitchFamily="2" charset="0"/>
                <a:cs typeface="Inter" panose="02000503000000020004" pitchFamily="2" charset="0"/>
              </a:rPr>
              <a:t> </a:t>
            </a:r>
          </a:p>
          <a:p>
            <a:r>
              <a:rPr lang="en-US" sz="3200" dirty="0">
                <a:solidFill>
                  <a:schemeClr val="bg1"/>
                </a:solidFill>
                <a:latin typeface="Inter" panose="02000503000000020004" pitchFamily="2" charset="0"/>
                <a:ea typeface="Inter" panose="02000503000000020004" pitchFamily="2" charset="0"/>
                <a:cs typeface="Inter" panose="02000503000000020004" pitchFamily="2" charset="0"/>
              </a:rPr>
              <a:t>Thank you for your time</a:t>
            </a:r>
          </a:p>
          <a:p>
            <a:r>
              <a:rPr lang="en-GB" sz="3200" dirty="0">
                <a:solidFill>
                  <a:schemeClr val="bg1"/>
                </a:solidFill>
                <a:latin typeface="Inter" panose="02000503000000020004" pitchFamily="2" charset="0"/>
                <a:ea typeface="Inter" panose="02000503000000020004" pitchFamily="2" charset="0"/>
                <a:cs typeface="Inter" panose="02000503000000020004" pitchFamily="2" charset="0"/>
              </a:rPr>
              <a:t>Ross </a:t>
            </a:r>
            <a:r>
              <a:rPr lang="en-GB" sz="3200" dirty="0" err="1">
                <a:solidFill>
                  <a:schemeClr val="bg1"/>
                </a:solidFill>
                <a:latin typeface="Inter" panose="02000503000000020004" pitchFamily="2" charset="0"/>
                <a:ea typeface="Inter" panose="02000503000000020004" pitchFamily="2" charset="0"/>
                <a:cs typeface="Inter" panose="02000503000000020004" pitchFamily="2" charset="0"/>
              </a:rPr>
              <a:t>Moloney</a:t>
            </a:r>
            <a:r>
              <a:rPr lang="en-GB" sz="3200" dirty="0">
                <a:solidFill>
                  <a:schemeClr val="bg1"/>
                </a:solidFill>
                <a:latin typeface="Inter" panose="02000503000000020004" pitchFamily="2" charset="0"/>
                <a:ea typeface="Inter" panose="02000503000000020004" pitchFamily="2" charset="0"/>
                <a:cs typeface="Inter" panose="02000503000000020004" pitchFamily="2" charset="0"/>
              </a:rPr>
              <a:t>  </a:t>
            </a:r>
            <a:r>
              <a:rPr lang="en-GB" sz="3200" dirty="0">
                <a:solidFill>
                  <a:schemeClr val="accent2"/>
                </a:solidFill>
                <a:latin typeface="Inter" panose="02000503000000020004" pitchFamily="2" charset="0"/>
                <a:ea typeface="Inter" panose="02000503000000020004" pitchFamily="2" charset="0"/>
                <a:cs typeface="Inter" panose="02000503000000020004" pitchFamily="2" charset="0"/>
                <a:hlinkClick r:id="rId4">
                  <a:extLst>
                    <a:ext uri="{A12FA001-AC4F-418D-AE19-62706E023703}">
                      <ahyp:hlinkClr xmlns:ahyp="http://schemas.microsoft.com/office/drawing/2018/hyperlinkcolor" val="tx"/>
                    </a:ext>
                  </a:extLst>
                </a:hlinkClick>
              </a:rPr>
              <a:t>ross.moloney@leeaint.com</a:t>
            </a:r>
            <a:r>
              <a:rPr lang="en-GB" sz="3200" dirty="0">
                <a:solidFill>
                  <a:schemeClr val="accent2"/>
                </a:solidFill>
                <a:latin typeface="Inter" panose="02000503000000020004" pitchFamily="2" charset="0"/>
                <a:ea typeface="Inter" panose="02000503000000020004" pitchFamily="2" charset="0"/>
                <a:cs typeface="Inter" panose="02000503000000020004" pitchFamily="2" charset="0"/>
              </a:rPr>
              <a:t> </a:t>
            </a:r>
          </a:p>
          <a:p>
            <a:endParaRPr lang="en-US" sz="4400" b="1" dirty="0">
              <a:solidFill>
                <a:schemeClr val="bg1"/>
              </a:solidFill>
              <a:latin typeface="Inter" panose="02000503000000020004" pitchFamily="2" charset="0"/>
              <a:ea typeface="Inter" panose="02000503000000020004" pitchFamily="2" charset="0"/>
              <a:cs typeface="Inter" panose="02000503000000020004" pitchFamily="2" charset="0"/>
            </a:endParaRPr>
          </a:p>
        </p:txBody>
      </p:sp>
    </p:spTree>
    <p:extLst>
      <p:ext uri="{BB962C8B-B14F-4D97-AF65-F5344CB8AC3E}">
        <p14:creationId xmlns:p14="http://schemas.microsoft.com/office/powerpoint/2010/main" val="641679644"/>
      </p:ext>
    </p:extLst>
  </p:cSld>
  <p:clrMapOvr>
    <a:masterClrMapping/>
  </p:clrMapOvr>
</p:sld>
</file>

<file path=ppt/theme/theme1.xml><?xml version="1.0" encoding="utf-8"?>
<a:theme xmlns:a="http://schemas.openxmlformats.org/drawingml/2006/main" name="Office Theme">
  <a:themeElements>
    <a:clrScheme name="LEEA">
      <a:dk1>
        <a:srgbClr val="1D3058"/>
      </a:dk1>
      <a:lt1>
        <a:srgbClr val="FFFFFF"/>
      </a:lt1>
      <a:dk2>
        <a:srgbClr val="1D3058"/>
      </a:dk2>
      <a:lt2>
        <a:srgbClr val="FFFFFF"/>
      </a:lt2>
      <a:accent1>
        <a:srgbClr val="4472C4"/>
      </a:accent1>
      <a:accent2>
        <a:srgbClr val="ED7D31"/>
      </a:accent2>
      <a:accent3>
        <a:srgbClr val="A5A5A5"/>
      </a:accent3>
      <a:accent4>
        <a:srgbClr val="FFC000"/>
      </a:accent4>
      <a:accent5>
        <a:srgbClr val="5B9BD5"/>
      </a:accent5>
      <a:accent6>
        <a:srgbClr val="70AD47"/>
      </a:accent6>
      <a:hlink>
        <a:srgbClr val="1D3058"/>
      </a:hlink>
      <a:folHlink>
        <a:srgbClr val="F2F2F2"/>
      </a:folHlink>
    </a:clrScheme>
    <a:fontScheme name="LEEA">
      <a:majorFont>
        <a:latin typeface="Inter"/>
        <a:ea typeface=""/>
        <a:cs typeface=""/>
      </a:majorFont>
      <a:minorFont>
        <a:latin typeface="Inter"/>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631F5D588A7564A8E03D38E8AF555DA" ma:contentTypeVersion="13" ma:contentTypeDescription="Create a new document." ma:contentTypeScope="" ma:versionID="c529d03a180c44003cbeabf577bb74ae">
  <xsd:schema xmlns:xsd="http://www.w3.org/2001/XMLSchema" xmlns:xs="http://www.w3.org/2001/XMLSchema" xmlns:p="http://schemas.microsoft.com/office/2006/metadata/properties" xmlns:ns2="9d3b7df0-cfc2-46ce-83d1-dfc20ca2fd77" xmlns:ns3="b9c6fcaf-c931-4068-bd85-9bda53a23792" targetNamespace="http://schemas.microsoft.com/office/2006/metadata/properties" ma:root="true" ma:fieldsID="2e84523806737812590883ef826011d0" ns2:_="" ns3:_="">
    <xsd:import namespace="9d3b7df0-cfc2-46ce-83d1-dfc20ca2fd77"/>
    <xsd:import namespace="b9c6fcaf-c931-4068-bd85-9bda53a2379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EventHashCode" minOccurs="0"/>
                <xsd:element ref="ns2:MediaServiceGenerationTim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d3b7df0-cfc2-46ce-83d1-dfc20ca2fd7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9c6fcaf-c931-4068-bd85-9bda53a23792"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644F0EF-C904-4646-949C-E35E1F937C9B}">
  <ds:schemaRefs>
    <ds:schemaRef ds:uri="http://purl.org/dc/terms/"/>
    <ds:schemaRef ds:uri="http://schemas.openxmlformats.org/package/2006/metadata/core-properties"/>
    <ds:schemaRef ds:uri="http://schemas.microsoft.com/office/2006/metadata/properties"/>
    <ds:schemaRef ds:uri="http://purl.org/dc/elements/1.1/"/>
    <ds:schemaRef ds:uri="http://purl.org/dc/dcmitype/"/>
    <ds:schemaRef ds:uri="http://schemas.microsoft.com/office/2006/documentManagement/types"/>
    <ds:schemaRef ds:uri="http://www.w3.org/XML/1998/namespace"/>
    <ds:schemaRef ds:uri="b9c6fcaf-c931-4068-bd85-9bda53a23792"/>
    <ds:schemaRef ds:uri="http://schemas.microsoft.com/office/infopath/2007/PartnerControls"/>
    <ds:schemaRef ds:uri="9d3b7df0-cfc2-46ce-83d1-dfc20ca2fd77"/>
  </ds:schemaRefs>
</ds:datastoreItem>
</file>

<file path=customXml/itemProps2.xml><?xml version="1.0" encoding="utf-8"?>
<ds:datastoreItem xmlns:ds="http://schemas.openxmlformats.org/officeDocument/2006/customXml" ds:itemID="{58BC545C-EDA0-4398-9D90-6E86823C7605}">
  <ds:schemaRefs>
    <ds:schemaRef ds:uri="http://schemas.microsoft.com/sharepoint/v3/contenttype/forms"/>
  </ds:schemaRefs>
</ds:datastoreItem>
</file>

<file path=customXml/itemProps3.xml><?xml version="1.0" encoding="utf-8"?>
<ds:datastoreItem xmlns:ds="http://schemas.openxmlformats.org/officeDocument/2006/customXml" ds:itemID="{8C909CBD-CDFD-430A-88B6-9BBBE312A2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d3b7df0-cfc2-46ce-83d1-dfc20ca2fd77"/>
    <ds:schemaRef ds:uri="b9c6fcaf-c931-4068-bd85-9bda53a237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854</TotalTime>
  <Words>1534</Words>
  <Application>Microsoft Macintosh PowerPoint</Application>
  <PresentationFormat>Widescreen</PresentationFormat>
  <Paragraphs>321</Paragraphs>
  <Slides>46</Slides>
  <Notes>32</Notes>
  <HiddenSlides>0</HiddenSlides>
  <MMClips>0</MMClips>
  <ScaleCrop>false</ScaleCrop>
  <HeadingPairs>
    <vt:vector size="6" baseType="variant">
      <vt:variant>
        <vt:lpstr>Fonts Used</vt:lpstr>
      </vt:variant>
      <vt:variant>
        <vt:i4>12</vt:i4>
      </vt:variant>
      <vt:variant>
        <vt:lpstr>Theme</vt:lpstr>
      </vt:variant>
      <vt:variant>
        <vt:i4>4</vt:i4>
      </vt:variant>
      <vt:variant>
        <vt:lpstr>Slide Titles</vt:lpstr>
      </vt:variant>
      <vt:variant>
        <vt:i4>46</vt:i4>
      </vt:variant>
    </vt:vector>
  </HeadingPairs>
  <TitlesOfParts>
    <vt:vector size="62" baseType="lpstr">
      <vt:lpstr>Arial</vt:lpstr>
      <vt:lpstr>Calibri</vt:lpstr>
      <vt:lpstr>Calibri Light</vt:lpstr>
      <vt:lpstr>Futura PT Light</vt:lpstr>
      <vt:lpstr>Inter</vt:lpstr>
      <vt:lpstr>Microsoft Yi Baiti</vt:lpstr>
      <vt:lpstr>Roboto</vt:lpstr>
      <vt:lpstr>Roboto Slab</vt:lpstr>
      <vt:lpstr>Tahoma</vt:lpstr>
      <vt:lpstr>Times New Roman</vt:lpstr>
      <vt:lpstr>Trebuchet MS</vt:lpstr>
      <vt:lpstr>Wingdings 3</vt:lpstr>
      <vt:lpstr>Office Theme</vt:lpstr>
      <vt:lpstr>Facet</vt:lpstr>
      <vt:lpstr>1_Office Theme</vt:lpstr>
      <vt:lpstr>2_Office Theme</vt:lpstr>
      <vt:lpstr>PowerPoint Presentation</vt:lpstr>
      <vt:lpstr>PowerPoint Presentation</vt:lpstr>
      <vt:lpstr>PowerPoint Presentation</vt:lpstr>
      <vt:lpstr>Post Covid - Rigging training requirements for new recruits working in the Entertainment Sector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Design Artistic Needs And Lifting equipment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GLAD 2022 Entertainment Technology Setting the Stage</vt:lpstr>
      <vt:lpstr>LEEA – Technical Services</vt:lpstr>
      <vt:lpstr>Entertainment Technology - Setting the Stage</vt:lpstr>
      <vt:lpstr>Entertainment Technology Standards</vt:lpstr>
      <vt:lpstr>Entertainment Technology Standards</vt:lpstr>
      <vt:lpstr>Entertainment Technology Standards</vt:lpstr>
      <vt:lpstr>LEEA Technical Services</vt:lpstr>
      <vt:lpstr>Thank you</vt:lpstr>
      <vt:lpstr>End User Guidance</vt:lpstr>
      <vt:lpstr>     Duty Holder Responsibilities for Owners of Lifting Equipment</vt:lpstr>
      <vt:lpstr> Responsibilities for End Users of Lifting Equipment</vt:lpstr>
      <vt:lpstr> Training and Safe Use</vt:lpstr>
      <vt:lpstr> Inspection – Pre-use</vt:lpstr>
      <vt:lpstr> Inspection - Interim</vt:lpstr>
      <vt:lpstr> Inspection – Thorough Examination</vt:lpstr>
      <vt:lpstr> Inspection of Lifting Equipment </vt:lpstr>
      <vt:lpstr> Lifting Operations Supervisor</vt:lpstr>
      <vt:lpstr> Disposal of Lifting Equipment</vt:lpstr>
      <vt:lpstr>Questions?</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Louise Rogers</dc:creator>
  <cp:lastModifiedBy>Microsoft Office User</cp:lastModifiedBy>
  <cp:revision>41</cp:revision>
  <dcterms:created xsi:type="dcterms:W3CDTF">2022-02-21T12:09:05Z</dcterms:created>
  <dcterms:modified xsi:type="dcterms:W3CDTF">2022-07-07T10:55:22Z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0x010100A631F5D588A7564A8E03D38E8AF555DA</vt:lpwstr>
  </property>
</Properties>
</file>